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4" r:id="rId17"/>
    <p:sldId id="273"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45" autoAdjust="0"/>
  </p:normalViewPr>
  <p:slideViewPr>
    <p:cSldViewPr snapToGrid="0" snapToObjects="1">
      <p:cViewPr varScale="1">
        <p:scale>
          <a:sx n="51" d="100"/>
          <a:sy n="51" d="100"/>
        </p:scale>
        <p:origin x="-18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C1142-AB7D-4EDF-99DF-C77498926DA6}" type="datetimeFigureOut">
              <a:rPr lang="en-US" smtClean="0"/>
              <a:t>6/17/2013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34A3E-B577-4D55-B26E-108C53E7CF53}" type="slidenum">
              <a:rPr lang="en-US" smtClean="0"/>
              <a:t>‹#›</a:t>
            </a:fld>
            <a:endParaRPr lang="en-US"/>
          </a:p>
        </p:txBody>
      </p:sp>
    </p:spTree>
    <p:extLst>
      <p:ext uri="{BB962C8B-B14F-4D97-AF65-F5344CB8AC3E}">
        <p14:creationId xmlns:p14="http://schemas.microsoft.com/office/powerpoint/2010/main" val="24573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34A3E-B577-4D55-B26E-108C53E7CF53}" type="slidenum">
              <a:rPr lang="en-US" smtClean="0"/>
              <a:t>1</a:t>
            </a:fld>
            <a:endParaRPr lang="en-US"/>
          </a:p>
        </p:txBody>
      </p:sp>
    </p:spTree>
    <p:extLst>
      <p:ext uri="{BB962C8B-B14F-4D97-AF65-F5344CB8AC3E}">
        <p14:creationId xmlns:p14="http://schemas.microsoft.com/office/powerpoint/2010/main" val="253222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p>
          <a:p>
            <a:endParaRPr lang="en-US" dirty="0" smtClean="0"/>
          </a:p>
          <a:p>
            <a:r>
              <a:rPr lang="en-US" dirty="0" smtClean="0"/>
              <a:t>For the “we don’t” respondents, they were ALL schools who still use locally stored data and have not moved to the cloud. </a:t>
            </a:r>
          </a:p>
          <a:p>
            <a:r>
              <a:rPr lang="en-US" dirty="0" smtClean="0"/>
              <a:t>But some local-only</a:t>
            </a:r>
            <a:r>
              <a:rPr lang="en-US" baseline="0" dirty="0" smtClean="0"/>
              <a:t> providers DO provide in-person training, online documentation and training. </a:t>
            </a:r>
          </a:p>
          <a:p>
            <a:r>
              <a:rPr lang="en-US" baseline="0" dirty="0" smtClean="0"/>
              <a:t>And ALL schools who have moved to the cloud DO provide training and user education.</a:t>
            </a:r>
          </a:p>
          <a:p>
            <a:endParaRPr lang="en-US" baseline="0" dirty="0" smtClean="0"/>
          </a:p>
          <a:p>
            <a:r>
              <a:rPr lang="en-US" baseline="0" dirty="0" smtClean="0"/>
              <a:t>** the take away here is that training is important, and not just to schools who’ve moved to the cloud</a:t>
            </a:r>
          </a:p>
          <a:p>
            <a:endParaRPr lang="en-US" baseline="0" dirty="0" smtClean="0"/>
          </a:p>
          <a:p>
            <a:r>
              <a:rPr lang="en-US" baseline="0" dirty="0" smtClean="0"/>
              <a:t>One thing to stress is that if there are institutions that have moved to the cloud, there should be some form of education about risks of accessing data via a browser or a mobile device </a:t>
            </a:r>
          </a:p>
          <a:p>
            <a:r>
              <a:rPr lang="en-US" baseline="0" dirty="0" smtClean="0"/>
              <a:t>Things like: </a:t>
            </a:r>
          </a:p>
          <a:p>
            <a:pPr marL="171450" indent="-171450">
              <a:buFont typeface="Arial" pitchFamily="34" charset="0"/>
              <a:buChar char="•"/>
            </a:pPr>
            <a:r>
              <a:rPr lang="en-US" baseline="0" dirty="0" smtClean="0"/>
              <a:t>How shadow copies of files are made upon access</a:t>
            </a:r>
          </a:p>
          <a:p>
            <a:pPr marL="171450" indent="-171450">
              <a:buFont typeface="Arial" pitchFamily="34" charset="0"/>
              <a:buChar char="•"/>
            </a:pPr>
            <a:r>
              <a:rPr lang="en-US" baseline="0" dirty="0" smtClean="0"/>
              <a:t>Knowing the full inventory of where your files are in case a device is stolen</a:t>
            </a:r>
          </a:p>
        </p:txBody>
      </p:sp>
      <p:sp>
        <p:nvSpPr>
          <p:cNvPr id="4" name="Slide Number Placeholder 3"/>
          <p:cNvSpPr>
            <a:spLocks noGrp="1"/>
          </p:cNvSpPr>
          <p:nvPr>
            <p:ph type="sldNum" sz="quarter" idx="10"/>
          </p:nvPr>
        </p:nvSpPr>
        <p:spPr/>
        <p:txBody>
          <a:bodyPr/>
          <a:lstStyle/>
          <a:p>
            <a:fld id="{B6634A3E-B577-4D55-B26E-108C53E7CF53}" type="slidenum">
              <a:rPr lang="en-US" smtClean="0"/>
              <a:t>10</a:t>
            </a:fld>
            <a:endParaRPr lang="en-US"/>
          </a:p>
        </p:txBody>
      </p:sp>
    </p:spTree>
    <p:extLst>
      <p:ext uri="{BB962C8B-B14F-4D97-AF65-F5344CB8AC3E}">
        <p14:creationId xmlns:p14="http://schemas.microsoft.com/office/powerpoint/2010/main" val="428071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DOUG</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Regardless</a:t>
            </a:r>
            <a:r>
              <a:rPr lang="en-US" sz="1200" b="0" kern="1200" baseline="0" dirty="0" smtClean="0">
                <a:solidFill>
                  <a:schemeClr val="tx1"/>
                </a:solidFill>
                <a:effectLst/>
                <a:latin typeface="+mn-lt"/>
                <a:ea typeface="+mn-ea"/>
                <a:cs typeface="+mn-cs"/>
              </a:rPr>
              <a:t> of local vs. cloud storage, managing access via mobile devices is something we all struggle with in this age of BYOD</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 a number of different approaches to managing this</a:t>
            </a:r>
          </a:p>
          <a:p>
            <a:r>
              <a:rPr lang="en-US" sz="1200" b="0" kern="1200" baseline="0" dirty="0" smtClean="0">
                <a:solidFill>
                  <a:schemeClr val="tx1"/>
                </a:solidFill>
                <a:effectLst/>
                <a:latin typeface="+mn-lt"/>
                <a:ea typeface="+mn-ea"/>
                <a:cs typeface="+mn-cs"/>
              </a:rPr>
              <a:t>**talk a bit about our attempts to provide a Citrix desktop with TM in 2010-2011</a:t>
            </a:r>
          </a:p>
          <a:p>
            <a:r>
              <a:rPr lang="en-US" sz="1200" b="0" kern="1200" baseline="0" dirty="0" smtClean="0">
                <a:solidFill>
                  <a:schemeClr val="tx1"/>
                </a:solidFill>
                <a:effectLst/>
                <a:latin typeface="+mn-lt"/>
                <a:ea typeface="+mn-ea"/>
                <a:cs typeface="+mn-cs"/>
              </a:rPr>
              <a:t>**talk about </a:t>
            </a:r>
            <a:r>
              <a:rPr lang="en-US" sz="1200" b="0" kern="1200" baseline="0" dirty="0" err="1" smtClean="0">
                <a:solidFill>
                  <a:schemeClr val="tx1"/>
                </a:solidFill>
                <a:effectLst/>
                <a:latin typeface="+mn-lt"/>
                <a:ea typeface="+mn-ea"/>
                <a:cs typeface="+mn-cs"/>
              </a:rPr>
              <a:t>TrueCrypt</a:t>
            </a:r>
            <a:r>
              <a:rPr lang="en-US" sz="1200" b="0" kern="1200" baseline="0" dirty="0" smtClean="0">
                <a:solidFill>
                  <a:schemeClr val="tx1"/>
                </a:solidFill>
                <a:effectLst/>
                <a:latin typeface="+mn-lt"/>
                <a:ea typeface="+mn-ea"/>
                <a:cs typeface="+mn-cs"/>
              </a:rPr>
              <a:t> and our process on local data encryption</a:t>
            </a:r>
          </a:p>
          <a:p>
            <a:r>
              <a:rPr lang="en-US" sz="1200" b="0" kern="1200" baseline="0" dirty="0" smtClean="0">
                <a:solidFill>
                  <a:schemeClr val="tx1"/>
                </a:solidFill>
                <a:effectLst/>
                <a:latin typeface="+mn-lt"/>
                <a:ea typeface="+mn-ea"/>
                <a:cs typeface="+mn-cs"/>
              </a:rPr>
              <a:t>**talk about inherent lack of security once e-mail leaves one user’s computer; in-transit it’s hard to ensure security </a:t>
            </a:r>
            <a:r>
              <a:rPr lang="en-US" sz="1200" b="0" kern="1200" baseline="0" dirty="0" smtClean="0">
                <a:solidFill>
                  <a:schemeClr val="tx1"/>
                </a:solidFill>
                <a:effectLst/>
                <a:latin typeface="+mn-lt"/>
                <a:ea typeface="+mn-ea"/>
                <a:cs typeface="+mn-cs"/>
                <a:sym typeface="Wingdings"/>
              </a:rPr>
              <a:t> </a:t>
            </a:r>
          </a:p>
          <a:p>
            <a:r>
              <a:rPr lang="en-US" sz="1200" b="0" kern="1200" baseline="0" dirty="0" smtClean="0">
                <a:solidFill>
                  <a:schemeClr val="tx1"/>
                </a:solidFill>
                <a:effectLst/>
                <a:latin typeface="+mn-lt"/>
                <a:ea typeface="+mn-ea"/>
                <a:cs typeface="+mn-cs"/>
                <a:sym typeface="Wingdings"/>
              </a:rPr>
              <a:t>   discuss UNC’s use of Cisco’s </a:t>
            </a:r>
            <a:r>
              <a:rPr lang="en-US" sz="1200" b="0" kern="1200" baseline="0" dirty="0" err="1" smtClean="0">
                <a:solidFill>
                  <a:schemeClr val="tx1"/>
                </a:solidFill>
                <a:effectLst/>
                <a:latin typeface="+mn-lt"/>
                <a:ea typeface="+mn-ea"/>
                <a:cs typeface="+mn-cs"/>
                <a:sym typeface="Wingdings"/>
              </a:rPr>
              <a:t>IronPort</a:t>
            </a:r>
            <a:r>
              <a:rPr lang="en-US" sz="1200" b="0" kern="1200" baseline="0" dirty="0" smtClean="0">
                <a:solidFill>
                  <a:schemeClr val="tx1"/>
                </a:solidFill>
                <a:effectLst/>
                <a:latin typeface="+mn-lt"/>
                <a:ea typeface="+mn-ea"/>
                <a:cs typeface="+mn-cs"/>
                <a:sym typeface="Wingdings"/>
              </a:rPr>
              <a:t> Registered Envelope Service (we host hardware; they house the keys in the cloud)</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those that responded Other:</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**Require a password on device</a:t>
            </a:r>
          </a:p>
          <a:p>
            <a:pPr lvl="0"/>
            <a:r>
              <a:rPr lang="en-US" sz="1200" kern="1200" dirty="0" smtClean="0">
                <a:solidFill>
                  <a:schemeClr val="tx1"/>
                </a:solidFill>
                <a:effectLst/>
                <a:latin typeface="+mn-lt"/>
                <a:ea typeface="+mn-ea"/>
                <a:cs typeface="+mn-cs"/>
              </a:rPr>
              <a:t>**Currently the Time Matters server cannot be accessed via mobile devices.</a:t>
            </a:r>
          </a:p>
          <a:p>
            <a:pPr lvl="0"/>
            <a:r>
              <a:rPr lang="en-US" sz="1200" kern="1200" dirty="0" smtClean="0">
                <a:solidFill>
                  <a:schemeClr val="tx1"/>
                </a:solidFill>
                <a:effectLst/>
                <a:latin typeface="+mn-lt"/>
                <a:ea typeface="+mn-ea"/>
                <a:cs typeface="+mn-cs"/>
              </a:rPr>
              <a:t>**No policy yet</a:t>
            </a:r>
          </a:p>
          <a:p>
            <a:pPr lvl="0"/>
            <a:r>
              <a:rPr lang="en-US" sz="1200" kern="1200" dirty="0" smtClean="0">
                <a:solidFill>
                  <a:schemeClr val="tx1"/>
                </a:solidFill>
                <a:effectLst/>
                <a:latin typeface="+mn-lt"/>
                <a:ea typeface="+mn-ea"/>
                <a:cs typeface="+mn-cs"/>
              </a:rPr>
              <a:t>**Currently using MS SharePoint with SSL encryption (https)</a:t>
            </a:r>
          </a:p>
          <a:p>
            <a:pPr lvl="0"/>
            <a:r>
              <a:rPr lang="en-US" sz="1200" kern="1200" dirty="0" smtClean="0">
                <a:solidFill>
                  <a:schemeClr val="tx1"/>
                </a:solidFill>
                <a:effectLst/>
                <a:latin typeface="+mn-lt"/>
                <a:ea typeface="+mn-ea"/>
                <a:cs typeface="+mn-cs"/>
              </a:rPr>
              <a:t>**Only faculty can have access by VPN on their law school computer.  It is very slow and restrictive.  No access when using phone or other mobile devices.  As a result email is overused.  Seems both the least secure and piggy.  </a:t>
            </a:r>
          </a:p>
          <a:p>
            <a:pPr lvl="0"/>
            <a:r>
              <a:rPr lang="en-US" sz="1200" kern="1200" dirty="0" smtClean="0">
                <a:solidFill>
                  <a:schemeClr val="tx1"/>
                </a:solidFill>
                <a:effectLst/>
                <a:latin typeface="+mn-lt"/>
                <a:ea typeface="+mn-ea"/>
                <a:cs typeface="+mn-cs"/>
              </a:rPr>
              <a:t>all mobile devices must have a password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634A3E-B577-4D55-B26E-108C53E7CF53}" type="slidenum">
              <a:rPr lang="en-US" smtClean="0"/>
              <a:t>11</a:t>
            </a:fld>
            <a:endParaRPr lang="en-US"/>
          </a:p>
        </p:txBody>
      </p:sp>
    </p:spTree>
    <p:extLst>
      <p:ext uri="{BB962C8B-B14F-4D97-AF65-F5344CB8AC3E}">
        <p14:creationId xmlns:p14="http://schemas.microsoft.com/office/powerpoint/2010/main" val="331621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p>
          <a:p>
            <a:r>
              <a:rPr lang="en-US" b="0" dirty="0" smtClean="0"/>
              <a:t>One of the things that the survey shows is</a:t>
            </a:r>
            <a:r>
              <a:rPr lang="en-US" b="0" baseline="0" dirty="0" smtClean="0"/>
              <a:t> that many of us do not have formal procedures in place for monitoring how clinical data is being stored.</a:t>
            </a:r>
          </a:p>
          <a:p>
            <a:endParaRPr lang="en-US" b="0" dirty="0" smtClean="0"/>
          </a:p>
          <a:p>
            <a:r>
              <a:rPr lang="en-US" b="0" dirty="0" smtClean="0"/>
              <a:t>Once an</a:t>
            </a:r>
            <a:r>
              <a:rPr lang="en-US" b="0" baseline="0" dirty="0" smtClean="0"/>
              <a:t> institution moves to the cloud, some of the logging tools that you are used to using are no longer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t>
            </a:r>
            <a:r>
              <a:rPr lang="en-US" b="0" dirty="0" smtClean="0"/>
              <a:t>local</a:t>
            </a:r>
            <a:r>
              <a:rPr lang="en-US" b="0" baseline="0" dirty="0" smtClean="0"/>
              <a:t> logging tools are more readily available when storing locally</a:t>
            </a:r>
          </a:p>
          <a:p>
            <a:endParaRPr lang="en-US" b="0" baseline="0" dirty="0" smtClean="0"/>
          </a:p>
          <a:p>
            <a:r>
              <a:rPr lang="en-US" b="0" baseline="0" dirty="0" smtClean="0"/>
              <a:t>The reason for the monitoring is because people are using other convenient methods of file storage that may not necessarily be secure.</a:t>
            </a:r>
          </a:p>
          <a:p>
            <a:r>
              <a:rPr lang="en-US" b="0" baseline="0" dirty="0" smtClean="0"/>
              <a:t>And going back to the previous point that once you moved to the cloud, people don’t differentiate between various cloud services that are okay to use.</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There are some cloud solutions that are a good alternative to some of the popular services like </a:t>
            </a:r>
            <a:r>
              <a:rPr lang="en-US" b="0" baseline="0" dirty="0" err="1" smtClean="0"/>
              <a:t>DropBox</a:t>
            </a:r>
            <a:r>
              <a:rPr lang="en-US" b="0" baseline="0" dirty="0" smtClean="0"/>
              <a:t> that can offer plug-ins that allow for secure file storage and tracking.</a:t>
            </a:r>
          </a:p>
          <a:p>
            <a:endParaRPr lang="en-US" b="0" baseline="0" dirty="0" smtClean="0"/>
          </a:p>
          <a:p>
            <a:r>
              <a:rPr lang="en-US" b="0" baseline="0" dirty="0" err="1" smtClean="0"/>
              <a:t>Watchdox</a:t>
            </a:r>
            <a:r>
              <a:rPr lang="en-US" b="0" baseline="0" dirty="0" smtClean="0"/>
              <a:t> is one tool that I have read on </a:t>
            </a:r>
            <a:r>
              <a:rPr lang="en-US" b="0" baseline="0" dirty="0" err="1" smtClean="0"/>
              <a:t>teknoids</a:t>
            </a:r>
            <a:r>
              <a:rPr lang="en-US" b="0" baseline="0" dirty="0" smtClean="0"/>
              <a:t> that some institutions were looking at:  </a:t>
            </a:r>
          </a:p>
          <a:p>
            <a:pPr marL="171450" indent="-171450">
              <a:buFont typeface="Arial" pitchFamily="34" charset="0"/>
              <a:buChar char="•"/>
            </a:pPr>
            <a:r>
              <a:rPr lang="en-US" b="0" baseline="0" dirty="0" smtClean="0"/>
              <a:t>through the tool the author of a document can control access to the document by limiting or permitting:  print, edit, copy-paste, whether or not it can be downloaded, a watermark of the person accessing it can be added so a photo of the document cannot be taken, etc.  Access permissions can also be set to expire after a specified period of time.  </a:t>
            </a:r>
          </a:p>
          <a:p>
            <a:pPr marL="171450" indent="-171450">
              <a:buFont typeface="Arial" pitchFamily="34" charset="0"/>
              <a:buChar char="•"/>
            </a:pPr>
            <a:r>
              <a:rPr lang="en-US" b="0" baseline="0" dirty="0" smtClean="0"/>
              <a:t>Has logging capability of who accessed, printed, edited, etc. and even what device accessed the document</a:t>
            </a:r>
          </a:p>
          <a:p>
            <a:pPr marL="171450" indent="-171450">
              <a:buFont typeface="Arial" pitchFamily="34" charset="0"/>
              <a:buChar char="•"/>
            </a:pPr>
            <a:r>
              <a:rPr lang="en-US" b="0" baseline="0" dirty="0" smtClean="0"/>
              <a:t>As a recipient of a protected </a:t>
            </a:r>
            <a:r>
              <a:rPr lang="en-US" b="0" baseline="0" dirty="0" err="1" smtClean="0"/>
              <a:t>watchdox</a:t>
            </a:r>
            <a:r>
              <a:rPr lang="en-US" b="0" baseline="0" dirty="0" smtClean="0"/>
              <a:t> document, you can access it using a web browser, a MS Windows based plug-in for the desktop, or an app supported on the Apple </a:t>
            </a:r>
            <a:r>
              <a:rPr lang="en-US" b="0" baseline="0" dirty="0" err="1" smtClean="0"/>
              <a:t>iOS</a:t>
            </a:r>
            <a:r>
              <a:rPr lang="en-US" b="0" baseline="0" dirty="0" smtClean="0"/>
              <a:t>, RIM’s Blackberry, and Google’s android devices.</a:t>
            </a:r>
          </a:p>
          <a:p>
            <a:pPr marL="171450" indent="-171450">
              <a:buFont typeface="Arial" pitchFamily="34" charset="0"/>
              <a:buChar char="•"/>
            </a:pPr>
            <a:r>
              <a:rPr lang="en-US" b="0" baseline="0" dirty="0" smtClean="0"/>
              <a:t>They have various deployment options:  public cloud, private cloud, or on-premise appliance.</a:t>
            </a:r>
          </a:p>
          <a:p>
            <a:pPr marL="171450" indent="-171450">
              <a:buFont typeface="Arial" pitchFamily="34" charset="0"/>
              <a:buChar char="•"/>
            </a:pPr>
            <a:endParaRPr lang="en-US" b="0" baseline="0" dirty="0" smtClean="0"/>
          </a:p>
          <a:p>
            <a:pPr marL="0" indent="0">
              <a:buFont typeface="Arial" pitchFamily="34" charset="0"/>
              <a:buNone/>
            </a:pPr>
            <a:r>
              <a:rPr lang="en-US" b="0" baseline="0" dirty="0" smtClean="0"/>
              <a:t>Citrix </a:t>
            </a:r>
            <a:r>
              <a:rPr lang="en-US" b="0" baseline="0" dirty="0" err="1" smtClean="0"/>
              <a:t>ShareFile</a:t>
            </a:r>
            <a:r>
              <a:rPr lang="en-US" b="0" baseline="0" dirty="0" smtClean="0"/>
              <a:t> is also another product that one institution was looking at – the </a:t>
            </a:r>
            <a:r>
              <a:rPr lang="en-US" b="0" baseline="0" dirty="0" err="1" smtClean="0"/>
              <a:t>ShareFile</a:t>
            </a:r>
            <a:r>
              <a:rPr lang="en-US" b="0" baseline="0" dirty="0" smtClean="0"/>
              <a:t> Sync tool is similar to </a:t>
            </a:r>
            <a:r>
              <a:rPr lang="en-US" b="0" baseline="0" dirty="0" err="1" smtClean="0"/>
              <a:t>dropbox</a:t>
            </a:r>
            <a:r>
              <a:rPr lang="en-US" b="0" baseline="0" dirty="0" smtClean="0"/>
              <a:t> but allows more control of the files that are shared and can provide secure email links to files.</a:t>
            </a:r>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0" baseline="0" dirty="0" smtClean="0"/>
          </a:p>
          <a:p>
            <a:pPr marL="0" indent="0">
              <a:buFont typeface="Arial" pitchFamily="34" charset="0"/>
              <a:buNone/>
            </a:pPr>
            <a:endParaRPr lang="en-US" b="1" dirty="0"/>
          </a:p>
          <a:p>
            <a:pPr marL="0" indent="0">
              <a:buFont typeface="Arial" pitchFamily="34" charset="0"/>
              <a:buNone/>
            </a:pPr>
            <a:r>
              <a:rPr lang="en-US" b="1" dirty="0"/>
              <a:t>----- Meeting Notes (6/10/13 16:09) -----</a:t>
            </a:r>
          </a:p>
          <a:p>
            <a:pPr marL="0" indent="0">
              <a:buFont typeface="Arial" pitchFamily="34" charset="0"/>
              <a:buNone/>
            </a:pPr>
            <a:r>
              <a:rPr lang="en-US" b="1" dirty="0"/>
              <a:t>Doug will add some re: the center for civil rights</a:t>
            </a:r>
          </a:p>
        </p:txBody>
      </p:sp>
      <p:sp>
        <p:nvSpPr>
          <p:cNvPr id="4" name="Slide Number Placeholder 3"/>
          <p:cNvSpPr>
            <a:spLocks noGrp="1"/>
          </p:cNvSpPr>
          <p:nvPr>
            <p:ph type="sldNum" sz="quarter" idx="10"/>
          </p:nvPr>
        </p:nvSpPr>
        <p:spPr/>
        <p:txBody>
          <a:bodyPr/>
          <a:lstStyle/>
          <a:p>
            <a:fld id="{B6634A3E-B577-4D55-B26E-108C53E7CF53}" type="slidenum">
              <a:rPr lang="en-US" smtClean="0"/>
              <a:t>12</a:t>
            </a:fld>
            <a:endParaRPr lang="en-US"/>
          </a:p>
        </p:txBody>
      </p:sp>
    </p:spTree>
    <p:extLst>
      <p:ext uri="{BB962C8B-B14F-4D97-AF65-F5344CB8AC3E}">
        <p14:creationId xmlns:p14="http://schemas.microsoft.com/office/powerpoint/2010/main" val="257198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PATTY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 point to stress</a:t>
            </a:r>
            <a:r>
              <a:rPr lang="en-US" sz="1200" baseline="0" dirty="0" smtClean="0">
                <a:effectLst/>
              </a:rPr>
              <a:t> here is that those with local storage have a much more controlled environment when it comes to securing their clinical information(actual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rPr>
              <a:t>(actual responses below)</a:t>
            </a:r>
            <a:endParaRPr lang="en-US" sz="1200" dirty="0" smtClean="0">
              <a:effectLst/>
            </a:endParaRPr>
          </a:p>
          <a:p>
            <a:pPr lvl="0">
              <a:spcAft>
                <a:spcPts val="0"/>
              </a:spcAft>
            </a:pPr>
            <a:r>
              <a:rPr lang="en-US" sz="1200" dirty="0" smtClean="0">
                <a:effectLst/>
              </a:rPr>
              <a:t>rely on the University’s ITS Security department</a:t>
            </a:r>
          </a:p>
          <a:p>
            <a:pPr lvl="0">
              <a:spcAft>
                <a:spcPts val="0"/>
              </a:spcAft>
            </a:pPr>
            <a:r>
              <a:rPr lang="en-US" sz="1200" dirty="0" smtClean="0">
                <a:effectLst/>
              </a:rPr>
              <a:t>Time Matters password protection and limiting ports on the TM servers</a:t>
            </a:r>
          </a:p>
          <a:p>
            <a:pPr lvl="0">
              <a:spcAft>
                <a:spcPts val="0"/>
              </a:spcAft>
            </a:pPr>
            <a:r>
              <a:rPr lang="en-US" sz="1200" dirty="0" smtClean="0">
                <a:effectLst/>
              </a:rPr>
              <a:t>Documentation on disk encryption for Macs</a:t>
            </a:r>
          </a:p>
          <a:p>
            <a:pPr lvl="0">
              <a:spcAft>
                <a:spcPts val="0"/>
              </a:spcAft>
            </a:pPr>
            <a:r>
              <a:rPr lang="en-US" sz="1200" dirty="0" smtClean="0">
                <a:effectLst/>
              </a:rPr>
              <a:t>Documentation on </a:t>
            </a:r>
            <a:r>
              <a:rPr lang="en-US" sz="1200" dirty="0" err="1" smtClean="0">
                <a:effectLst/>
              </a:rPr>
              <a:t>TrueCrypt</a:t>
            </a:r>
            <a:r>
              <a:rPr lang="en-US" sz="1200" dirty="0" smtClean="0">
                <a:effectLst/>
              </a:rPr>
              <a:t> for Windows</a:t>
            </a:r>
          </a:p>
          <a:p>
            <a:pPr lvl="0">
              <a:spcAft>
                <a:spcPts val="0"/>
              </a:spcAft>
            </a:pPr>
            <a:r>
              <a:rPr lang="en-US" sz="1200" dirty="0" smtClean="0">
                <a:effectLst/>
              </a:rPr>
              <a:t>Limit workstations within clinic to access the clinical data</a:t>
            </a:r>
          </a:p>
          <a:p>
            <a:pPr lvl="0">
              <a:spcAft>
                <a:spcPts val="0"/>
              </a:spcAft>
            </a:pPr>
            <a:r>
              <a:rPr lang="en-US" sz="1200" dirty="0" smtClean="0">
                <a:effectLst/>
              </a:rPr>
              <a:t>Remote users must use encrypted VPN to RDP into a workstation</a:t>
            </a:r>
          </a:p>
          <a:p>
            <a:pPr lvl="0">
              <a:spcAft>
                <a:spcPts val="0"/>
              </a:spcAft>
            </a:pPr>
            <a:r>
              <a:rPr lang="en-US" sz="1200" dirty="0" smtClean="0">
                <a:effectLst/>
              </a:rPr>
              <a:t>Email policy</a:t>
            </a:r>
          </a:p>
          <a:p>
            <a:pPr>
              <a:spcAft>
                <a:spcPts val="0"/>
              </a:spcAft>
            </a:pPr>
            <a:r>
              <a:rPr lang="en-US" sz="1200" dirty="0" smtClean="0">
                <a:effectLst/>
              </a:rPr>
              <a:t>VPN for faculty with data on a separate server</a:t>
            </a:r>
          </a:p>
          <a:p>
            <a:pPr>
              <a:spcAft>
                <a:spcPts val="0"/>
              </a:spcAft>
            </a:pPr>
            <a:endParaRPr lang="en-US" sz="1200" dirty="0" smtClean="0">
              <a:effectLst/>
            </a:endParaRPr>
          </a:p>
        </p:txBody>
      </p:sp>
      <p:sp>
        <p:nvSpPr>
          <p:cNvPr id="4" name="Slide Number Placeholder 3"/>
          <p:cNvSpPr>
            <a:spLocks noGrp="1"/>
          </p:cNvSpPr>
          <p:nvPr>
            <p:ph type="sldNum" sz="quarter" idx="10"/>
          </p:nvPr>
        </p:nvSpPr>
        <p:spPr/>
        <p:txBody>
          <a:bodyPr/>
          <a:lstStyle/>
          <a:p>
            <a:fld id="{B6634A3E-B577-4D55-B26E-108C53E7CF53}" type="slidenum">
              <a:rPr lang="en-US" smtClean="0"/>
              <a:t>13</a:t>
            </a:fld>
            <a:endParaRPr lang="en-US"/>
          </a:p>
        </p:txBody>
      </p:sp>
    </p:spTree>
    <p:extLst>
      <p:ext uri="{BB962C8B-B14F-4D97-AF65-F5344CB8AC3E}">
        <p14:creationId xmlns:p14="http://schemas.microsoft.com/office/powerpoint/2010/main" val="6485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Font typeface="Arial" panose="020B0604020202020204" pitchFamily="34" charset="0"/>
              <a:buNone/>
            </a:pPr>
            <a:r>
              <a:rPr lang="en-US" sz="1200" dirty="0" smtClean="0"/>
              <a:t>DOUG</a:t>
            </a:r>
          </a:p>
          <a:p>
            <a:pPr marL="0" indent="0">
              <a:spcAft>
                <a:spcPts val="0"/>
              </a:spcAft>
              <a:buFont typeface="Arial" panose="020B0604020202020204" pitchFamily="34" charset="0"/>
              <a:buNone/>
            </a:pPr>
            <a:endParaRPr lang="en-US" sz="1200" dirty="0" smtClean="0"/>
          </a:p>
          <a:p>
            <a:pPr marL="0" indent="0">
              <a:spcAft>
                <a:spcPts val="0"/>
              </a:spcAft>
              <a:buFont typeface="Arial" panose="020B0604020202020204" pitchFamily="34" charset="0"/>
              <a:buNone/>
            </a:pPr>
            <a:r>
              <a:rPr lang="en-US" sz="1200" dirty="0" smtClean="0"/>
              <a:t>**already</a:t>
            </a:r>
            <a:r>
              <a:rPr lang="en-US" sz="1200" baseline="0" dirty="0" smtClean="0"/>
              <a:t> covered some of these points on the mobile device slide</a:t>
            </a:r>
          </a:p>
          <a:p>
            <a:pPr marL="0" indent="0">
              <a:spcAft>
                <a:spcPts val="0"/>
              </a:spcAft>
              <a:buFont typeface="Arial" panose="020B0604020202020204" pitchFamily="34" charset="0"/>
              <a:buNone/>
            </a:pPr>
            <a:endParaRPr lang="en-US" sz="1200" baseline="0" dirty="0" smtClean="0"/>
          </a:p>
          <a:p>
            <a:pPr marL="0" indent="0">
              <a:spcAft>
                <a:spcPts val="0"/>
              </a:spcAft>
              <a:buFont typeface="Arial" panose="020B0604020202020204" pitchFamily="34" charset="0"/>
              <a:buNone/>
            </a:pPr>
            <a:r>
              <a:rPr lang="en-US" sz="1200" baseline="0" dirty="0" smtClean="0"/>
              <a:t>**Patty talked about </a:t>
            </a:r>
            <a:r>
              <a:rPr lang="en-US" sz="1200" baseline="0" dirty="0" err="1" smtClean="0"/>
              <a:t>Watchdox</a:t>
            </a:r>
            <a:r>
              <a:rPr lang="en-US" sz="1200" baseline="0" dirty="0" smtClean="0"/>
              <a:t> and Citrix </a:t>
            </a:r>
            <a:r>
              <a:rPr lang="en-US" sz="1200" baseline="0" dirty="0" err="1" smtClean="0"/>
              <a:t>ShareFile</a:t>
            </a:r>
            <a:r>
              <a:rPr lang="en-US" sz="1200" baseline="0" dirty="0" smtClean="0"/>
              <a:t> for access and data scanning; I talked about </a:t>
            </a:r>
            <a:r>
              <a:rPr lang="en-US" sz="1200" baseline="0" dirty="0" err="1" smtClean="0"/>
              <a:t>TrueCrypt</a:t>
            </a:r>
            <a:r>
              <a:rPr lang="en-US" sz="1200" baseline="0" dirty="0" smtClean="0"/>
              <a:t> for encryption</a:t>
            </a:r>
          </a:p>
          <a:p>
            <a:pPr marL="0" indent="0">
              <a:spcAft>
                <a:spcPts val="0"/>
              </a:spcAft>
              <a:buFont typeface="Arial" panose="020B0604020202020204" pitchFamily="34" charset="0"/>
              <a:buNone/>
            </a:pPr>
            <a:endParaRPr lang="en-US" sz="1200" baseline="0" dirty="0" smtClean="0"/>
          </a:p>
          <a:p>
            <a:pPr marL="0" indent="0">
              <a:spcAft>
                <a:spcPts val="0"/>
              </a:spcAft>
              <a:buFont typeface="Arial" panose="020B0604020202020204" pitchFamily="34" charset="0"/>
              <a:buNone/>
            </a:pPr>
            <a:r>
              <a:rPr lang="en-US" sz="1200" baseline="0" dirty="0" smtClean="0"/>
              <a:t>** take some time discussing logoff scripts for Windows and Macs</a:t>
            </a:r>
            <a:endParaRPr lang="en-US" sz="1200" dirty="0" smtClean="0"/>
          </a:p>
          <a:p>
            <a:pPr marL="285750" indent="-285750">
              <a:spcAft>
                <a:spcPts val="0"/>
              </a:spcAft>
              <a:buFont typeface="Arial" panose="020B0604020202020204" pitchFamily="34" charset="0"/>
              <a:buChar char="•"/>
            </a:pPr>
            <a:endParaRPr lang="en-US" sz="1200" dirty="0" smtClean="0"/>
          </a:p>
          <a:p>
            <a:pPr marL="285750" indent="-285750">
              <a:spcAft>
                <a:spcPts val="0"/>
              </a:spcAft>
              <a:buFont typeface="Arial" panose="020B0604020202020204" pitchFamily="34" charset="0"/>
              <a:buChar char="•"/>
            </a:pPr>
            <a:r>
              <a:rPr lang="en-US" sz="1200" dirty="0" smtClean="0"/>
              <a:t>Encrypt faculty laptops</a:t>
            </a:r>
          </a:p>
          <a:p>
            <a:pPr marL="285750" indent="-285750">
              <a:spcAft>
                <a:spcPts val="0"/>
              </a:spcAft>
              <a:buFont typeface="Arial" panose="020B0604020202020204" pitchFamily="34" charset="0"/>
              <a:buChar char="•"/>
            </a:pPr>
            <a:r>
              <a:rPr lang="en-US" sz="1200" dirty="0" smtClean="0"/>
              <a:t>Data scanning software / VPN </a:t>
            </a:r>
          </a:p>
          <a:p>
            <a:pPr marL="285750" indent="-285750">
              <a:spcAft>
                <a:spcPts val="0"/>
              </a:spcAft>
              <a:buFont typeface="Arial" panose="020B0604020202020204" pitchFamily="34" charset="0"/>
              <a:buChar char="•"/>
            </a:pPr>
            <a:r>
              <a:rPr lang="en-US" sz="1200" dirty="0" smtClean="0"/>
              <a:t>Citrix infrastructure for remote access</a:t>
            </a:r>
          </a:p>
          <a:p>
            <a:pPr marL="285750" indent="-285750">
              <a:spcAft>
                <a:spcPts val="0"/>
              </a:spcAft>
              <a:buFont typeface="Arial" panose="020B0604020202020204" pitchFamily="34" charset="0"/>
              <a:buChar char="•"/>
            </a:pPr>
            <a:r>
              <a:rPr lang="en-US" sz="1200" dirty="0" smtClean="0"/>
              <a:t>Assistance on encrypting documents or jump drives</a:t>
            </a:r>
          </a:p>
          <a:p>
            <a:pPr marL="285750" indent="-285750">
              <a:spcAft>
                <a:spcPts val="0"/>
              </a:spcAft>
              <a:buFont typeface="Arial" panose="020B0604020202020204" pitchFamily="34" charset="0"/>
              <a:buChar char="•"/>
            </a:pPr>
            <a:r>
              <a:rPr lang="en-US" sz="1200" dirty="0" smtClean="0"/>
              <a:t>DLP (data loss prevention) through McAfee (EPO</a:t>
            </a:r>
            <a:r>
              <a:rPr lang="en-US" sz="1200" baseline="0" dirty="0" smtClean="0"/>
              <a:t> = E-policy orchestrator)</a:t>
            </a:r>
            <a:endParaRPr lang="en-US" sz="1200" dirty="0" smtClean="0"/>
          </a:p>
          <a:p>
            <a:pPr marL="285750" indent="-285750">
              <a:spcAft>
                <a:spcPts val="0"/>
              </a:spcAft>
              <a:buFont typeface="Arial" panose="020B0604020202020204" pitchFamily="34" charset="0"/>
              <a:buChar char="•"/>
            </a:pPr>
            <a:r>
              <a:rPr lang="en-US" sz="1200" dirty="0" smtClean="0"/>
              <a:t>Virtual desktops</a:t>
            </a:r>
          </a:p>
          <a:p>
            <a:pPr marL="285750" indent="-285750">
              <a:spcAft>
                <a:spcPts val="0"/>
              </a:spcAft>
              <a:buFont typeface="Arial" panose="020B0604020202020204" pitchFamily="34" charset="0"/>
              <a:buChar char="•"/>
            </a:pPr>
            <a:r>
              <a:rPr lang="en-US" sz="1200" dirty="0" smtClean="0"/>
              <a:t>Case management tool on cloud’s secure e-mail functionality</a:t>
            </a:r>
          </a:p>
          <a:p>
            <a:pPr marL="285750" indent="-285750">
              <a:spcAft>
                <a:spcPts val="0"/>
              </a:spcAft>
              <a:buFont typeface="Arial" panose="020B0604020202020204" pitchFamily="34" charset="0"/>
              <a:buChar char="•"/>
            </a:pPr>
            <a:r>
              <a:rPr lang="en-US" sz="1200" dirty="0" smtClean="0"/>
              <a:t>Encrypted flash drives</a:t>
            </a:r>
          </a:p>
          <a:p>
            <a:pPr marL="285750" indent="-285750">
              <a:spcAft>
                <a:spcPts val="0"/>
              </a:spcAft>
              <a:buFont typeface="Arial" panose="020B0604020202020204" pitchFamily="34" charset="0"/>
              <a:buChar char="•"/>
            </a:pPr>
            <a:r>
              <a:rPr lang="en-US" sz="1200" dirty="0" smtClean="0"/>
              <a:t>Logoff script to remove temp files opened on the browser or in email</a:t>
            </a:r>
          </a:p>
          <a:p>
            <a:pPr marL="285750" indent="-285750">
              <a:spcAft>
                <a:spcPts val="0"/>
              </a:spcAft>
              <a:buFont typeface="Arial" panose="020B0604020202020204" pitchFamily="34" charset="0"/>
              <a:buChar char="•"/>
            </a:pPr>
            <a:r>
              <a:rPr lang="en-US" sz="1200" dirty="0" smtClean="0"/>
              <a:t>Middleware email platform for sending secure messages </a:t>
            </a:r>
          </a:p>
          <a:p>
            <a:pPr marL="285750" indent="-285750">
              <a:spcAft>
                <a:spcPts val="0"/>
              </a:spcAft>
              <a:buFont typeface="Arial" panose="020B0604020202020204" pitchFamily="34" charset="0"/>
              <a:buChar char="•"/>
            </a:pPr>
            <a:endParaRPr lang="en-US" sz="1200" dirty="0" smtClean="0"/>
          </a:p>
          <a:p>
            <a:pPr marL="0" indent="0">
              <a:spcAft>
                <a:spcPts val="0"/>
              </a:spcAft>
              <a:buFont typeface="Arial" panose="020B0604020202020204" pitchFamily="34" charset="0"/>
              <a:buNone/>
            </a:pPr>
            <a:r>
              <a:rPr lang="en-US" sz="1200" dirty="0" smtClean="0"/>
              <a:t>** For those that have moved to the cloud, concern shifts from locally</a:t>
            </a:r>
            <a:r>
              <a:rPr lang="en-US" sz="1200" baseline="0" dirty="0" smtClean="0"/>
              <a:t> stored data that is in a controlled environment to other devices where people may be accessing this sensitive information.</a:t>
            </a:r>
          </a:p>
        </p:txBody>
      </p:sp>
      <p:sp>
        <p:nvSpPr>
          <p:cNvPr id="4" name="Slide Number Placeholder 3"/>
          <p:cNvSpPr>
            <a:spLocks noGrp="1"/>
          </p:cNvSpPr>
          <p:nvPr>
            <p:ph type="sldNum" sz="quarter" idx="10"/>
          </p:nvPr>
        </p:nvSpPr>
        <p:spPr/>
        <p:txBody>
          <a:bodyPr/>
          <a:lstStyle/>
          <a:p>
            <a:fld id="{B6634A3E-B577-4D55-B26E-108C53E7CF53}" type="slidenum">
              <a:rPr lang="en-US" smtClean="0"/>
              <a:t>14</a:t>
            </a:fld>
            <a:endParaRPr lang="en-US"/>
          </a:p>
        </p:txBody>
      </p:sp>
    </p:spTree>
    <p:extLst>
      <p:ext uri="{BB962C8B-B14F-4D97-AF65-F5344CB8AC3E}">
        <p14:creationId xmlns:p14="http://schemas.microsoft.com/office/powerpoint/2010/main" val="187822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PATTY</a:t>
            </a:r>
          </a:p>
          <a:p>
            <a:endParaRPr lang="en-US" dirty="0" smtClean="0"/>
          </a:p>
          <a:p>
            <a:r>
              <a:rPr lang="en-US" dirty="0" smtClean="0"/>
              <a:t>And this</a:t>
            </a:r>
            <a:r>
              <a:rPr lang="en-US" baseline="0" dirty="0" smtClean="0"/>
              <a:t> concern about securing clinical information extends to how data is shared with external groups such as your client and opposing counsel.</a:t>
            </a:r>
          </a:p>
          <a:p>
            <a:endParaRPr lang="en-US" baseline="0" dirty="0" smtClean="0"/>
          </a:p>
          <a:p>
            <a:r>
              <a:rPr lang="en-US" baseline="0" dirty="0" smtClean="0"/>
              <a:t>This slide shows that the majority simply use email which is a very non-secure method of sending information:</a:t>
            </a:r>
          </a:p>
          <a:p>
            <a:r>
              <a:rPr lang="en-US" sz="1200" kern="1200" dirty="0" smtClean="0">
                <a:solidFill>
                  <a:schemeClr val="tx1"/>
                </a:solidFill>
                <a:effectLst/>
                <a:latin typeface="+mn-lt"/>
                <a:ea typeface="+mn-ea"/>
                <a:cs typeface="+mn-cs"/>
              </a:rPr>
              <a:t>- There's no guarantee email goes to it's intended recipient(s).  </a:t>
            </a:r>
          </a:p>
          <a:p>
            <a:r>
              <a:rPr lang="en-US" sz="1200" kern="1200" dirty="0" smtClean="0">
                <a:solidFill>
                  <a:schemeClr val="tx1"/>
                </a:solidFill>
                <a:effectLst/>
                <a:latin typeface="+mn-lt"/>
                <a:ea typeface="+mn-ea"/>
                <a:cs typeface="+mn-cs"/>
              </a:rPr>
              <a:t>- Passwords are weak and accounts get compromised. </a:t>
            </a:r>
          </a:p>
          <a:p>
            <a:r>
              <a:rPr lang="en-US" sz="1200" kern="1200" dirty="0" smtClean="0">
                <a:solidFill>
                  <a:schemeClr val="tx1"/>
                </a:solidFill>
                <a:effectLst/>
                <a:latin typeface="+mn-lt"/>
                <a:ea typeface="+mn-ea"/>
                <a:cs typeface="+mn-cs"/>
              </a:rPr>
              <a:t>- By design, email servers can be accessed from the world.</a:t>
            </a:r>
          </a:p>
          <a:p>
            <a:r>
              <a:rPr lang="en-US" sz="1200" kern="1200" dirty="0" smtClean="0">
                <a:solidFill>
                  <a:schemeClr val="tx1"/>
                </a:solidFill>
                <a:effectLst/>
                <a:latin typeface="+mn-lt"/>
                <a:ea typeface="+mn-ea"/>
                <a:cs typeface="+mn-cs"/>
              </a:rPr>
              <a:t>- SSL only encrypts between the receiving end and the server.  Email is not encrypted on the server, it's not encrypted in transit between servers, and it's not encrypted at the end point.</a:t>
            </a:r>
          </a:p>
          <a:p>
            <a:pPr marL="0" indent="0">
              <a:buFont typeface="Arial" pitchFamily="34" charset="0"/>
              <a:buNone/>
            </a:pPr>
            <a:endParaRPr lang="en-US" dirty="0" smtClean="0"/>
          </a:p>
          <a:p>
            <a:pPr marL="0" indent="0">
              <a:buFont typeface="Arial" pitchFamily="34" charset="0"/>
              <a:buNone/>
            </a:pPr>
            <a:r>
              <a:rPr lang="en-US" dirty="0" smtClean="0"/>
              <a:t>So, some of the tools mentioned</a:t>
            </a:r>
            <a:r>
              <a:rPr lang="en-US" baseline="0" dirty="0" smtClean="0"/>
              <a:t> before like </a:t>
            </a:r>
            <a:r>
              <a:rPr lang="en-US" baseline="0" dirty="0" err="1" smtClean="0"/>
              <a:t>watchdox</a:t>
            </a:r>
            <a:r>
              <a:rPr lang="en-US" baseline="0" dirty="0" smtClean="0"/>
              <a:t> or </a:t>
            </a:r>
            <a:r>
              <a:rPr lang="en-US" baseline="0" dirty="0" err="1" smtClean="0"/>
              <a:t>sharefile</a:t>
            </a:r>
            <a:r>
              <a:rPr lang="en-US" baseline="0" dirty="0" smtClean="0"/>
              <a:t> may be a good alternative to sharing files with outside resources.</a:t>
            </a:r>
          </a:p>
          <a:p>
            <a:pPr marL="0" indent="0">
              <a:buFont typeface="Arial" pitchFamily="34" charset="0"/>
              <a:buNone/>
            </a:pPr>
            <a:endParaRPr lang="en-US" dirty="0" smtClean="0"/>
          </a:p>
          <a:p>
            <a:pPr marL="0" indent="0">
              <a:buFont typeface="Arial" pitchFamily="34" charset="0"/>
              <a:buNone/>
            </a:pPr>
            <a:r>
              <a:rPr lang="en-US" dirty="0" smtClean="0"/>
              <a:t>Or some</a:t>
            </a:r>
            <a:r>
              <a:rPr lang="en-US" baseline="0" dirty="0" smtClean="0"/>
              <a:t> cloud provided solutions have ways to send via email a web address to the secured content and the person would have to login to get the information.  </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15</a:t>
            </a:fld>
            <a:endParaRPr lang="en-US"/>
          </a:p>
        </p:txBody>
      </p:sp>
    </p:spTree>
    <p:extLst>
      <p:ext uri="{BB962C8B-B14F-4D97-AF65-F5344CB8AC3E}">
        <p14:creationId xmlns:p14="http://schemas.microsoft.com/office/powerpoint/2010/main" val="190297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baseline="0" dirty="0" smtClean="0"/>
              <a:t>PATTY</a:t>
            </a:r>
          </a:p>
          <a:p>
            <a:pPr marL="0" indent="0">
              <a:buFont typeface="Arial" pitchFamily="34" charset="0"/>
              <a:buNone/>
            </a:pPr>
            <a:r>
              <a:rPr lang="en-US" baseline="0" dirty="0" smtClean="0"/>
              <a:t>As we move more and more data to the cloud, faculty and students need to be aware that storing sensitive information wherever they feel is convenient is not necessarily the right thing to do.</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Explain what it would mean if clinical information was lost – to you as the attorney, to the firm or organization that you work for, etc.</a:t>
            </a:r>
          </a:p>
          <a:p>
            <a:pPr marL="171450" indent="-171450">
              <a:buFont typeface="Arial" pitchFamily="34" charset="0"/>
              <a:buChar char="•"/>
            </a:pPr>
            <a:r>
              <a:rPr lang="en-US" baseline="0" dirty="0" smtClean="0"/>
              <a:t>Make users aware of various attempts at stealing ones credentials (it doesn’t matter how many technical defenses are in place if someone’s credentials are stolen)</a:t>
            </a:r>
          </a:p>
          <a:p>
            <a:pPr marL="171450" indent="-171450">
              <a:buFont typeface="Arial" pitchFamily="34" charset="0"/>
              <a:buChar char="•"/>
            </a:pPr>
            <a:r>
              <a:rPr lang="en-US" baseline="0" dirty="0" smtClean="0"/>
              <a:t>Make users aware of various socially engineered threats to get at information – it’s not just electronic data that people are after, they can get it by simply calling, asking, or overhearing conversations</a:t>
            </a:r>
          </a:p>
          <a:p>
            <a:pPr marL="171450" indent="-171450">
              <a:buFont typeface="Arial" pitchFamily="34" charset="0"/>
              <a:buChar char="•"/>
            </a:pPr>
            <a:r>
              <a:rPr lang="en-US" baseline="0" dirty="0" smtClean="0"/>
              <a:t>Make users aware of the risk of using mobile devices – password protect all of your mobile devices that access clinical information, install remote wipe capability when possible – get rid of data that is no longer in use.  Keep definitive copies in secure locations. Encrypt when you can.</a:t>
            </a:r>
          </a:p>
          <a:p>
            <a:pPr marL="171450" indent="-171450">
              <a:buFont typeface="Arial" pitchFamily="34" charset="0"/>
              <a:buChar char="•"/>
            </a:pPr>
            <a:r>
              <a:rPr lang="en-US" baseline="0" dirty="0" smtClean="0"/>
              <a:t>Make users aware of physical security – don’t leave laptops on the front seat of cars, be aware of where your physical files, don’t leave case information on white boards in shared conference rooms,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Strongly recommend</a:t>
            </a:r>
            <a:r>
              <a:rPr lang="en-US" baseline="0" dirty="0" smtClean="0"/>
              <a:t> that users u</a:t>
            </a:r>
            <a:r>
              <a:rPr lang="en-US" dirty="0" smtClean="0"/>
              <a:t>se different passwords for different services</a:t>
            </a:r>
          </a:p>
          <a:p>
            <a:pPr marL="0" indent="0">
              <a:buFont typeface="Arial" pitchFamily="34" charset="0"/>
              <a:buNone/>
            </a:pPr>
            <a:endParaRPr lang="en-US" baseline="0" dirty="0" smtClean="0"/>
          </a:p>
          <a:p>
            <a:pPr marL="0" indent="0">
              <a:buFont typeface="Arial" pitchFamily="34" charset="0"/>
              <a:buNone/>
            </a:pPr>
            <a:endParaRPr lang="en-US" baseline="0" dirty="0" smtClean="0"/>
          </a:p>
          <a:p>
            <a:r>
              <a:rPr lang="en-US" baseline="0" dirty="0" smtClean="0"/>
              <a:t>Educate users about the use of cloud services and what that means:</a:t>
            </a:r>
          </a:p>
          <a:p>
            <a:pPr marL="171450" lvl="0" indent="-171450" algn="l">
              <a:buFont typeface="Arial" panose="020B0604020202020204" pitchFamily="34" charset="0"/>
              <a:buChar char="•"/>
            </a:pPr>
            <a:r>
              <a:rPr lang="en-US" sz="1200" dirty="0" smtClean="0">
                <a:latin typeface="+mn-lt"/>
              </a:rPr>
              <a:t>Who has access to your data?</a:t>
            </a:r>
          </a:p>
          <a:p>
            <a:pPr marL="171450" lvl="0" indent="-171450" algn="l">
              <a:buFont typeface="Arial" panose="020B0604020202020204" pitchFamily="34" charset="0"/>
              <a:buChar char="•"/>
            </a:pPr>
            <a:r>
              <a:rPr lang="en-US" sz="1200" dirty="0" smtClean="0">
                <a:latin typeface="+mn-lt"/>
              </a:rPr>
              <a:t>Is</a:t>
            </a:r>
            <a:r>
              <a:rPr lang="en-US" sz="1200" baseline="0" dirty="0" smtClean="0">
                <a:latin typeface="+mn-lt"/>
              </a:rPr>
              <a:t> </a:t>
            </a:r>
            <a:r>
              <a:rPr lang="en-US" sz="1200" dirty="0" smtClean="0">
                <a:latin typeface="+mn-lt"/>
              </a:rPr>
              <a:t>your data stored in the U.S.?</a:t>
            </a:r>
          </a:p>
          <a:p>
            <a:pPr marL="171450" lvl="0" indent="-171450" algn="l">
              <a:buFont typeface="Arial" panose="020B0604020202020204" pitchFamily="34" charset="0"/>
              <a:buChar char="•"/>
            </a:pPr>
            <a:r>
              <a:rPr lang="en-US" sz="1200" dirty="0" smtClean="0">
                <a:latin typeface="+mn-lt"/>
              </a:rPr>
              <a:t>Does the company provide a stronger security or privacy policy than “we take this seriously”?</a:t>
            </a:r>
          </a:p>
          <a:p>
            <a:pPr marL="171450" lvl="0" indent="-171450" algn="l">
              <a:buFont typeface="Arial" panose="020B0604020202020204" pitchFamily="34" charset="0"/>
              <a:buChar char="•"/>
            </a:pPr>
            <a:r>
              <a:rPr lang="en-US" sz="1200" dirty="0" smtClean="0">
                <a:latin typeface="+mn-lt"/>
              </a:rPr>
              <a:t>Is your ease of access and collaboration limited to you and your colleagues or is it easier for unwanted parties too?</a:t>
            </a:r>
          </a:p>
          <a:p>
            <a:pPr marL="171450" lvl="0" indent="-171450" algn="l">
              <a:buFont typeface="Arial" panose="020B0604020202020204" pitchFamily="34" charset="0"/>
              <a:buChar char="•"/>
            </a:pPr>
            <a:r>
              <a:rPr lang="en-US" sz="1200" dirty="0" smtClean="0">
                <a:latin typeface="+mn-lt"/>
                <a:cs typeface="Arial"/>
              </a:rPr>
              <a:t>Once something is posted, it is almost impossible to </a:t>
            </a:r>
            <a:r>
              <a:rPr lang="en-US" altLang="en-US" sz="1200" dirty="0" smtClean="0">
                <a:latin typeface="+mn-lt"/>
                <a:cs typeface="Arial"/>
              </a:rPr>
              <a:t>“</a:t>
            </a:r>
            <a:r>
              <a:rPr lang="en-US" sz="1200" dirty="0" smtClean="0">
                <a:latin typeface="+mn-lt"/>
                <a:cs typeface="Arial"/>
              </a:rPr>
              <a:t>take back</a:t>
            </a:r>
            <a:r>
              <a:rPr lang="en-US" altLang="en-US" sz="1200" dirty="0" smtClean="0">
                <a:latin typeface="+mn-lt"/>
                <a:cs typeface="Arial"/>
              </a:rPr>
              <a:t>”</a:t>
            </a:r>
            <a:r>
              <a:rPr lang="en-US" sz="1200" dirty="0" smtClean="0">
                <a:latin typeface="+mn-lt"/>
                <a:cs typeface="Arial"/>
              </a:rPr>
              <a:t> or remove information.</a:t>
            </a:r>
          </a:p>
          <a:p>
            <a:pPr marL="171450" lvl="0" indent="-171450" algn="l">
              <a:buFont typeface="Arial" panose="020B0604020202020204" pitchFamily="34" charset="0"/>
              <a:buChar char="•"/>
            </a:pPr>
            <a:r>
              <a:rPr lang="en-US" sz="1200" dirty="0" smtClean="0">
                <a:latin typeface="+mn-lt"/>
                <a:cs typeface="Arial"/>
              </a:rPr>
              <a:t>There is no guarantee that deleted content or accounts will really be deleted</a:t>
            </a:r>
          </a:p>
          <a:p>
            <a:pPr marL="171450" lvl="0" indent="-171450" algn="l">
              <a:buFont typeface="Arial" panose="020B0604020202020204" pitchFamily="34" charset="0"/>
              <a:buChar char="•"/>
            </a:pPr>
            <a:r>
              <a:rPr lang="en-US" sz="1200" dirty="0" smtClean="0">
                <a:latin typeface="+mn-lt"/>
                <a:cs typeface="Arial"/>
              </a:rPr>
              <a:t>If a subpoena, search warrant or other legal instrument is presented to the company to obtain information about you, you should not expect to be informed.</a:t>
            </a:r>
          </a:p>
          <a:p>
            <a:pPr lvl="1"/>
            <a:endParaRPr lang="en-US" dirty="0" smtClean="0"/>
          </a:p>
        </p:txBody>
      </p:sp>
      <p:sp>
        <p:nvSpPr>
          <p:cNvPr id="4" name="Slide Number Placeholder 3"/>
          <p:cNvSpPr>
            <a:spLocks noGrp="1"/>
          </p:cNvSpPr>
          <p:nvPr>
            <p:ph type="sldNum" sz="quarter" idx="10"/>
          </p:nvPr>
        </p:nvSpPr>
        <p:spPr/>
        <p:txBody>
          <a:bodyPr/>
          <a:lstStyle/>
          <a:p>
            <a:fld id="{B6634A3E-B577-4D55-B26E-108C53E7CF53}" type="slidenum">
              <a:rPr lang="en-US" smtClean="0"/>
              <a:t>16</a:t>
            </a:fld>
            <a:endParaRPr lang="en-US"/>
          </a:p>
        </p:txBody>
      </p:sp>
    </p:spTree>
    <p:extLst>
      <p:ext uri="{BB962C8B-B14F-4D97-AF65-F5344CB8AC3E}">
        <p14:creationId xmlns:p14="http://schemas.microsoft.com/office/powerpoint/2010/main" val="266596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p>
          <a:p>
            <a:endParaRPr lang="en-US" dirty="0" smtClean="0"/>
          </a:p>
          <a:p>
            <a:r>
              <a:rPr lang="en-US" dirty="0" smtClean="0"/>
              <a:t>**inherent differences</a:t>
            </a:r>
            <a:r>
              <a:rPr lang="en-US" baseline="0" dirty="0" smtClean="0"/>
              <a:t> between </a:t>
            </a:r>
            <a:r>
              <a:rPr lang="en-US" baseline="0" dirty="0" err="1" smtClean="0"/>
              <a:t>DropBox</a:t>
            </a:r>
            <a:r>
              <a:rPr lang="en-US" baseline="0" dirty="0" smtClean="0"/>
              <a:t> and a vendor like </a:t>
            </a:r>
            <a:r>
              <a:rPr lang="en-US" baseline="0" dirty="0" err="1" smtClean="0"/>
              <a:t>NetDocuments</a:t>
            </a:r>
            <a:r>
              <a:rPr lang="en-US" baseline="0" dirty="0" smtClean="0"/>
              <a:t> or </a:t>
            </a:r>
            <a:r>
              <a:rPr lang="en-US" baseline="0" dirty="0" err="1" smtClean="0"/>
              <a:t>Watchdox</a:t>
            </a:r>
            <a:endParaRPr lang="en-US" baseline="0" dirty="0" smtClean="0"/>
          </a:p>
          <a:p>
            <a:endParaRPr lang="en-US" baseline="0" dirty="0" smtClean="0"/>
          </a:p>
          <a:p>
            <a:r>
              <a:rPr lang="en-US" baseline="0" dirty="0" smtClean="0"/>
              <a:t>** users won’t differentiate themselves, most likely; education is key!</a:t>
            </a:r>
          </a:p>
          <a:p>
            <a:endParaRPr lang="en-US" baseline="0" dirty="0" smtClean="0"/>
          </a:p>
          <a:p>
            <a:r>
              <a:rPr lang="en-US" baseline="0" dirty="0" smtClean="0"/>
              <a:t>** having written policies protects you and your IT department…but also the users (clinical services may be offered free of charge, but clients still expect the same level of client-attorney privilege and basic protection of their private data)</a:t>
            </a:r>
          </a:p>
          <a:p>
            <a:endParaRPr lang="en-US" baseline="0" dirty="0" smtClean="0"/>
          </a:p>
          <a:p>
            <a:r>
              <a:rPr lang="en-US" baseline="0" dirty="0" smtClean="0"/>
              <a:t>**trying to go it alone or going rogue is a bad idea! </a:t>
            </a:r>
          </a:p>
          <a:p>
            <a:endParaRPr lang="en-US" baseline="0" dirty="0" smtClean="0"/>
          </a:p>
          <a:p>
            <a:r>
              <a:rPr lang="en-US" baseline="0" dirty="0" smtClean="0"/>
              <a:t>**even if you’re not an attorney yourself, you need to take ownership and read all SLAs and contracts carefully yourself; look for the following:</a:t>
            </a:r>
          </a:p>
          <a:p>
            <a:r>
              <a:rPr lang="en-US" baseline="0" dirty="0" smtClean="0"/>
              <a:t>	SAS70 data center certification</a:t>
            </a:r>
          </a:p>
          <a:p>
            <a:r>
              <a:rPr lang="en-US" baseline="0" dirty="0" smtClean="0"/>
              <a:t>	geo-location</a:t>
            </a:r>
          </a:p>
          <a:p>
            <a:r>
              <a:rPr lang="en-US" baseline="0" dirty="0" smtClean="0"/>
              <a:t>	first notice clause for subpoenas</a:t>
            </a:r>
          </a:p>
          <a:p>
            <a:r>
              <a:rPr lang="en-US" baseline="0" dirty="0" smtClean="0"/>
              <a:t>	some guarantee of data recovery</a:t>
            </a:r>
          </a:p>
          <a:p>
            <a:r>
              <a:rPr lang="en-US" baseline="0" dirty="0" smtClean="0"/>
              <a:t>	clarification that your organization owns the data</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17</a:t>
            </a:fld>
            <a:endParaRPr lang="en-US"/>
          </a:p>
        </p:txBody>
      </p:sp>
    </p:spTree>
    <p:extLst>
      <p:ext uri="{BB962C8B-B14F-4D97-AF65-F5344CB8AC3E}">
        <p14:creationId xmlns:p14="http://schemas.microsoft.com/office/powerpoint/2010/main" val="400600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18</a:t>
            </a:fld>
            <a:endParaRPr lang="en-US"/>
          </a:p>
        </p:txBody>
      </p:sp>
    </p:spTree>
    <p:extLst>
      <p:ext uri="{BB962C8B-B14F-4D97-AF65-F5344CB8AC3E}">
        <p14:creationId xmlns:p14="http://schemas.microsoft.com/office/powerpoint/2010/main" val="2413326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and</a:t>
            </a:r>
            <a:r>
              <a:rPr lang="en-US" baseline="0" dirty="0" smtClean="0"/>
              <a:t> PATTY</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19</a:t>
            </a:fld>
            <a:endParaRPr lang="en-US"/>
          </a:p>
        </p:txBody>
      </p:sp>
    </p:spTree>
    <p:extLst>
      <p:ext uri="{BB962C8B-B14F-4D97-AF65-F5344CB8AC3E}">
        <p14:creationId xmlns:p14="http://schemas.microsoft.com/office/powerpoint/2010/main" val="229314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34A3E-B577-4D55-B26E-108C53E7CF53}" type="slidenum">
              <a:rPr lang="en-US" smtClean="0"/>
              <a:t>2</a:t>
            </a:fld>
            <a:endParaRPr lang="en-US"/>
          </a:p>
        </p:txBody>
      </p:sp>
    </p:spTree>
    <p:extLst>
      <p:ext uri="{BB962C8B-B14F-4D97-AF65-F5344CB8AC3E}">
        <p14:creationId xmlns:p14="http://schemas.microsoft.com/office/powerpoint/2010/main" val="312923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3</a:t>
            </a:fld>
            <a:endParaRPr lang="en-US"/>
          </a:p>
        </p:txBody>
      </p:sp>
    </p:spTree>
    <p:extLst>
      <p:ext uri="{BB962C8B-B14F-4D97-AF65-F5344CB8AC3E}">
        <p14:creationId xmlns:p14="http://schemas.microsoft.com/office/powerpoint/2010/main" val="42524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34A3E-B577-4D55-B26E-108C53E7CF53}" type="slidenum">
              <a:rPr lang="en-US" smtClean="0"/>
              <a:t>4</a:t>
            </a:fld>
            <a:endParaRPr lang="en-US"/>
          </a:p>
        </p:txBody>
      </p:sp>
    </p:spTree>
    <p:extLst>
      <p:ext uri="{BB962C8B-B14F-4D97-AF65-F5344CB8AC3E}">
        <p14:creationId xmlns:p14="http://schemas.microsoft.com/office/powerpoint/2010/main" val="37523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34A3E-B577-4D55-B26E-108C53E7CF53}" type="slidenum">
              <a:rPr lang="en-US" smtClean="0"/>
              <a:t>5</a:t>
            </a:fld>
            <a:endParaRPr lang="en-US"/>
          </a:p>
        </p:txBody>
      </p:sp>
    </p:spTree>
    <p:extLst>
      <p:ext uri="{BB962C8B-B14F-4D97-AF65-F5344CB8AC3E}">
        <p14:creationId xmlns:p14="http://schemas.microsoft.com/office/powerpoint/2010/main" val="333131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6</a:t>
            </a:fld>
            <a:endParaRPr lang="en-US"/>
          </a:p>
        </p:txBody>
      </p:sp>
    </p:spTree>
    <p:extLst>
      <p:ext uri="{BB962C8B-B14F-4D97-AF65-F5344CB8AC3E}">
        <p14:creationId xmlns:p14="http://schemas.microsoft.com/office/powerpoint/2010/main" val="69111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p>
          <a:p>
            <a:endParaRPr lang="en-US" dirty="0" smtClean="0"/>
          </a:p>
          <a:p>
            <a:r>
              <a:rPr lang="en-US" dirty="0" smtClean="0"/>
              <a:t>**You’ll note here that strong majority still handles</a:t>
            </a:r>
            <a:r>
              <a:rPr lang="en-US" baseline="0" dirty="0" smtClean="0"/>
              <a:t> clinical data locally</a:t>
            </a:r>
          </a:p>
          <a:p>
            <a:endParaRPr lang="en-US" baseline="0" dirty="0" smtClean="0"/>
          </a:p>
          <a:p>
            <a:r>
              <a:rPr lang="en-US" baseline="0" dirty="0" smtClean="0"/>
              <a:t>**what was interesting was how responses varied to questions that followed based on the respondent’s answer here</a:t>
            </a:r>
          </a:p>
          <a:p>
            <a:endParaRPr lang="en-US" baseline="0" dirty="0" smtClean="0"/>
          </a:p>
          <a:p>
            <a:r>
              <a:rPr lang="en-US" baseline="0" dirty="0" smtClean="0"/>
              <a:t>** poll the audience for a show of hands, who’s using what?</a:t>
            </a:r>
          </a:p>
          <a:p>
            <a:endParaRPr lang="en-US" baseline="0" dirty="0" smtClean="0"/>
          </a:p>
          <a:p>
            <a:r>
              <a:rPr lang="en-US" baseline="0" dirty="0" smtClean="0"/>
              <a:t>** brief discussion of strong players in both cloud and client-server space (TM, Amicus </a:t>
            </a:r>
            <a:r>
              <a:rPr lang="en-US" baseline="0" dirty="0" err="1" smtClean="0"/>
              <a:t>Atttorney</a:t>
            </a:r>
            <a:r>
              <a:rPr lang="en-US" baseline="0" dirty="0" smtClean="0"/>
              <a:t>, Clio, Rocket Matter)</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7</a:t>
            </a:fld>
            <a:endParaRPr lang="en-US"/>
          </a:p>
        </p:txBody>
      </p:sp>
    </p:spTree>
    <p:extLst>
      <p:ext uri="{BB962C8B-B14F-4D97-AF65-F5344CB8AC3E}">
        <p14:creationId xmlns:p14="http://schemas.microsoft.com/office/powerpoint/2010/main" val="145218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a:t>
            </a:r>
          </a:p>
          <a:p>
            <a:endParaRPr lang="en-US" dirty="0" smtClean="0"/>
          </a:p>
          <a:p>
            <a:r>
              <a:rPr lang="en-US" dirty="0" smtClean="0"/>
              <a:t>**clearly there’s an even split here, but worth noting is the</a:t>
            </a:r>
            <a:r>
              <a:rPr lang="en-US" baseline="0" dirty="0" smtClean="0"/>
              <a:t> fact that some of the respondents who said yes were ones who have, in fact, moved to cloud-based case management platforms</a:t>
            </a:r>
          </a:p>
          <a:p>
            <a:endParaRPr lang="en-US" baseline="0" dirty="0" smtClean="0"/>
          </a:p>
          <a:p>
            <a:r>
              <a:rPr lang="en-US" baseline="0" dirty="0" smtClean="0"/>
              <a:t>** Patty is going to dive in and break down the responses on the next slide</a:t>
            </a:r>
            <a:endParaRPr lang="en-US" dirty="0"/>
          </a:p>
        </p:txBody>
      </p:sp>
      <p:sp>
        <p:nvSpPr>
          <p:cNvPr id="4" name="Slide Number Placeholder 3"/>
          <p:cNvSpPr>
            <a:spLocks noGrp="1"/>
          </p:cNvSpPr>
          <p:nvPr>
            <p:ph type="sldNum" sz="quarter" idx="10"/>
          </p:nvPr>
        </p:nvSpPr>
        <p:spPr/>
        <p:txBody>
          <a:bodyPr/>
          <a:lstStyle/>
          <a:p>
            <a:fld id="{B6634A3E-B577-4D55-B26E-108C53E7CF53}" type="slidenum">
              <a:rPr lang="en-US" smtClean="0"/>
              <a:t>8</a:t>
            </a:fld>
            <a:endParaRPr lang="en-US"/>
          </a:p>
        </p:txBody>
      </p:sp>
    </p:spTree>
    <p:extLst>
      <p:ext uri="{BB962C8B-B14F-4D97-AF65-F5344CB8AC3E}">
        <p14:creationId xmlns:p14="http://schemas.microsoft.com/office/powerpoint/2010/main" val="246076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PATTY</a:t>
            </a:r>
          </a:p>
          <a:p>
            <a:pPr marL="0" indent="0">
              <a:buFont typeface="Arial" pitchFamily="34" charset="0"/>
              <a:buNone/>
            </a:pPr>
            <a:endParaRPr lang="en-US" baseline="0" dirty="0" smtClean="0"/>
          </a:p>
          <a:p>
            <a:pPr marL="0" indent="0">
              <a:buFont typeface="Arial" pitchFamily="34" charset="0"/>
              <a:buNone/>
            </a:pPr>
            <a:r>
              <a:rPr lang="en-US" baseline="0" dirty="0" smtClean="0"/>
              <a:t>Trend shows that those that have moved to the cloud are concerned with the use of other cloud product that may not necessarily have been vetted.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**Differentiation between</a:t>
            </a:r>
            <a:r>
              <a:rPr lang="en-US" baseline="0" dirty="0" smtClean="0"/>
              <a:t> various cloud storage providers is critical!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**Even schools who’ve moved to the cloud have concerns about where people are saving files</a:t>
            </a:r>
          </a:p>
        </p:txBody>
      </p:sp>
      <p:sp>
        <p:nvSpPr>
          <p:cNvPr id="4" name="Slide Number Placeholder 3"/>
          <p:cNvSpPr>
            <a:spLocks noGrp="1"/>
          </p:cNvSpPr>
          <p:nvPr>
            <p:ph type="sldNum" sz="quarter" idx="10"/>
          </p:nvPr>
        </p:nvSpPr>
        <p:spPr/>
        <p:txBody>
          <a:bodyPr/>
          <a:lstStyle/>
          <a:p>
            <a:fld id="{B6634A3E-B577-4D55-B26E-108C53E7CF53}" type="slidenum">
              <a:rPr lang="en-US" smtClean="0"/>
              <a:t>9</a:t>
            </a:fld>
            <a:endParaRPr lang="en-US"/>
          </a:p>
        </p:txBody>
      </p:sp>
    </p:spTree>
    <p:extLst>
      <p:ext uri="{BB962C8B-B14F-4D97-AF65-F5344CB8AC3E}">
        <p14:creationId xmlns:p14="http://schemas.microsoft.com/office/powerpoint/2010/main" val="339351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8856D55-EFBE-4F9B-8A5F-09D42CA22A9B}" type="datetime1">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D1D110F-3F4E-48D9-B8AA-5D0E825AFDBA}" type="datetime1">
              <a:rPr lang="en-US" smtClean="0"/>
              <a:pPr/>
              <a:t>6/17/2013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D1D110F-3F4E-48D9-B8AA-5D0E825AFDBA}" type="datetime1">
              <a:rPr lang="en-US" smtClean="0"/>
              <a:pPr/>
              <a:t>6/17/2013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9D1D110F-3F4E-48D9-B8AA-5D0E825AFDBA}" type="datetime1">
              <a:rPr lang="en-US" smtClean="0"/>
              <a:pPr/>
              <a:t>6/17/2013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687D7A59-36E2-48B9-B146-C1E59501F63F}"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ftr="0" dt="0"/>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inyurl.com/n99l36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tinyurl.com/l8vk7pg" TargetMode="External"/><Relationship Id="rId5" Type="http://schemas.openxmlformats.org/officeDocument/2006/relationships/hyperlink" Target="http://www.sharefile.com" TargetMode="External"/><Relationship Id="rId4" Type="http://schemas.openxmlformats.org/officeDocument/2006/relationships/hyperlink" Target="http://www2.watchd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edmunds@un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pfurukawa@law.uci.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879436" y="2893237"/>
            <a:ext cx="7551601" cy="1612607"/>
          </a:xfrm>
        </p:spPr>
        <p:txBody>
          <a:bodyPr/>
          <a:lstStyle/>
          <a:p>
            <a:r>
              <a:rPr lang="en-US" dirty="0" smtClean="0"/>
              <a:t>Challenges of Securing Clinical Data in a Cloud-centric World</a:t>
            </a:r>
            <a:endParaRPr lang="en-US" dirty="0"/>
          </a:p>
        </p:txBody>
      </p:sp>
      <p:sp>
        <p:nvSpPr>
          <p:cNvPr id="3" name="Subtitle 2"/>
          <p:cNvSpPr>
            <a:spLocks noGrp="1"/>
          </p:cNvSpPr>
          <p:nvPr>
            <p:ph type="subTitle" idx="1"/>
          </p:nvPr>
        </p:nvSpPr>
        <p:spPr>
          <a:xfrm rot="21037722">
            <a:off x="2565840" y="4526236"/>
            <a:ext cx="6400800" cy="1960732"/>
          </a:xfrm>
        </p:spPr>
        <p:txBody>
          <a:bodyPr>
            <a:normAutofit fontScale="92500"/>
          </a:bodyPr>
          <a:lstStyle/>
          <a:p>
            <a:r>
              <a:rPr lang="en-US" dirty="0" smtClean="0"/>
              <a:t>Patty Furukawa – Assistant Dean for IT</a:t>
            </a:r>
          </a:p>
          <a:p>
            <a:r>
              <a:rPr lang="en-US" dirty="0" smtClean="0"/>
              <a:t>University of California-Irvine School of Law</a:t>
            </a:r>
          </a:p>
          <a:p>
            <a:endParaRPr lang="en-US" dirty="0" smtClean="0"/>
          </a:p>
          <a:p>
            <a:r>
              <a:rPr lang="en-US" dirty="0" smtClean="0"/>
              <a:t>Doug Edmunds – Assistant Dean for IT</a:t>
            </a:r>
          </a:p>
          <a:p>
            <a:r>
              <a:rPr lang="en-US" dirty="0" smtClean="0"/>
              <a:t>University of North Carolina School of Law</a:t>
            </a:r>
            <a:endParaRPr lang="en-US" dirty="0"/>
          </a:p>
        </p:txBody>
      </p:sp>
    </p:spTree>
    <p:extLst>
      <p:ext uri="{BB962C8B-B14F-4D97-AF65-F5344CB8AC3E}">
        <p14:creationId xmlns:p14="http://schemas.microsoft.com/office/powerpoint/2010/main" val="101340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r Educ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52767"/>
            <a:ext cx="7306460" cy="4803321"/>
          </a:xfrm>
          <a:prstGeom prst="rect">
            <a:avLst/>
          </a:prstGeom>
        </p:spPr>
      </p:pic>
    </p:spTree>
    <p:extLst>
      <p:ext uri="{BB962C8B-B14F-4D97-AF65-F5344CB8AC3E}">
        <p14:creationId xmlns:p14="http://schemas.microsoft.com/office/powerpoint/2010/main" val="303397791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32515" y="1333880"/>
            <a:ext cx="8144557" cy="5208230"/>
          </a:xfrm>
          <a:prstGeom prst="rect">
            <a:avLst/>
          </a:prstGeom>
        </p:spPr>
      </p:pic>
    </p:spTree>
    <p:extLst>
      <p:ext uri="{BB962C8B-B14F-4D97-AF65-F5344CB8AC3E}">
        <p14:creationId xmlns:p14="http://schemas.microsoft.com/office/powerpoint/2010/main" val="420662030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2800" dirty="0"/>
              <a:t>Do you have any formal procedures in place to monitor how clinical data </a:t>
            </a:r>
            <a:r>
              <a:rPr lang="en-US" sz="2800" dirty="0" smtClean="0"/>
              <a:t>are being </a:t>
            </a:r>
            <a:r>
              <a:rPr lang="en-US" sz="2800" dirty="0"/>
              <a:t>stored</a:t>
            </a:r>
            <a:r>
              <a:rPr lang="en-US" sz="2800" dirty="0" smtClean="0"/>
              <a:t>?</a:t>
            </a:r>
            <a:endParaRPr lang="en-US" dirty="0"/>
          </a:p>
        </p:txBody>
      </p:sp>
      <p:sp>
        <p:nvSpPr>
          <p:cNvPr id="6" name="Content Placeholder 5"/>
          <p:cNvSpPr>
            <a:spLocks noGrp="1"/>
          </p:cNvSpPr>
          <p:nvPr>
            <p:ph idx="1"/>
          </p:nvPr>
        </p:nvSpPr>
        <p:spPr/>
        <p:txBody>
          <a:bodyPr>
            <a:normAutofit lnSpcReduction="10000"/>
          </a:bodyPr>
          <a:lstStyle/>
          <a:p>
            <a:r>
              <a:rPr lang="en-US" dirty="0">
                <a:effectLst/>
              </a:rPr>
              <a:t>13 out of 14 </a:t>
            </a:r>
            <a:r>
              <a:rPr lang="en-US" dirty="0" smtClean="0">
                <a:effectLst/>
              </a:rPr>
              <a:t>institutions answered </a:t>
            </a:r>
            <a:r>
              <a:rPr lang="en-US" dirty="0">
                <a:effectLst/>
              </a:rPr>
              <a:t>no.</a:t>
            </a:r>
          </a:p>
          <a:p>
            <a:r>
              <a:rPr lang="en-US" dirty="0" smtClean="0"/>
              <a:t>Yes - </a:t>
            </a:r>
            <a:r>
              <a:rPr lang="en-US" i="1" dirty="0">
                <a:effectLst/>
              </a:rPr>
              <a:t>“We utilize encryption on the server and have full logging turned on for all clinical data</a:t>
            </a:r>
            <a:r>
              <a:rPr lang="en-US" i="1" dirty="0" smtClean="0">
                <a:effectLst/>
              </a:rPr>
              <a:t>.”</a:t>
            </a:r>
          </a:p>
          <a:p>
            <a:r>
              <a:rPr lang="en-US" i="1" dirty="0" smtClean="0">
                <a:effectLst/>
              </a:rPr>
              <a:t>No - </a:t>
            </a:r>
            <a:r>
              <a:rPr lang="en-US" i="1" dirty="0">
                <a:effectLst/>
              </a:rPr>
              <a:t>“We need to develop better policies for monitoring this.  Although almost all of our data are stored within Clio, some users are still saving data to their network drive (I recently learned), which is not what we would like.”</a:t>
            </a:r>
            <a:endParaRPr lang="en-US" dirty="0"/>
          </a:p>
        </p:txBody>
      </p:sp>
    </p:spTree>
    <p:extLst>
      <p:ext uri="{BB962C8B-B14F-4D97-AF65-F5344CB8AC3E}">
        <p14:creationId xmlns:p14="http://schemas.microsoft.com/office/powerpoint/2010/main" val="1727226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2800" dirty="0"/>
              <a:t>What types of tools, if any does your IT unit provide and support to help secure clinical information</a:t>
            </a:r>
            <a:r>
              <a:rPr lang="en-US" sz="2800" dirty="0" smtClean="0"/>
              <a:t>?  (institutions w/ local storage)</a:t>
            </a:r>
            <a:endParaRPr lang="en-US" sz="2800" dirty="0"/>
          </a:p>
        </p:txBody>
      </p:sp>
      <p:sp>
        <p:nvSpPr>
          <p:cNvPr id="6" name="Content Placeholder 5"/>
          <p:cNvSpPr>
            <a:spLocks noGrp="1"/>
          </p:cNvSpPr>
          <p:nvPr>
            <p:ph idx="1"/>
          </p:nvPr>
        </p:nvSpPr>
        <p:spPr/>
        <p:txBody>
          <a:bodyPr>
            <a:noAutofit/>
          </a:bodyPr>
          <a:lstStyle/>
          <a:p>
            <a:pPr lvl="0">
              <a:spcAft>
                <a:spcPts val="600"/>
              </a:spcAft>
            </a:pPr>
            <a:r>
              <a:rPr lang="en-US" dirty="0" smtClean="0">
                <a:effectLst/>
              </a:rPr>
              <a:t>Main campus ITS </a:t>
            </a:r>
            <a:r>
              <a:rPr lang="en-US" dirty="0">
                <a:effectLst/>
              </a:rPr>
              <a:t>Security department</a:t>
            </a:r>
          </a:p>
          <a:p>
            <a:pPr lvl="0">
              <a:spcAft>
                <a:spcPts val="600"/>
              </a:spcAft>
            </a:pPr>
            <a:r>
              <a:rPr lang="en-US" dirty="0" smtClean="0">
                <a:effectLst/>
              </a:rPr>
              <a:t>Time </a:t>
            </a:r>
            <a:r>
              <a:rPr lang="en-US" dirty="0">
                <a:effectLst/>
              </a:rPr>
              <a:t>Matters </a:t>
            </a:r>
            <a:r>
              <a:rPr lang="en-US" dirty="0" smtClean="0">
                <a:effectLst/>
              </a:rPr>
              <a:t>passwords &amp; port limitation</a:t>
            </a:r>
          </a:p>
          <a:p>
            <a:pPr lvl="0">
              <a:spcAft>
                <a:spcPts val="600"/>
              </a:spcAft>
            </a:pPr>
            <a:r>
              <a:rPr lang="en-US" dirty="0" smtClean="0">
                <a:effectLst/>
              </a:rPr>
              <a:t>Documentation </a:t>
            </a:r>
            <a:r>
              <a:rPr lang="en-US" dirty="0">
                <a:effectLst/>
              </a:rPr>
              <a:t>on disk encryption </a:t>
            </a:r>
            <a:endParaRPr lang="en-US" dirty="0" smtClean="0">
              <a:effectLst/>
            </a:endParaRPr>
          </a:p>
          <a:p>
            <a:pPr lvl="0">
              <a:spcAft>
                <a:spcPts val="600"/>
              </a:spcAft>
            </a:pPr>
            <a:r>
              <a:rPr lang="en-US" dirty="0" smtClean="0">
                <a:effectLst/>
              </a:rPr>
              <a:t>Limiting access to clinical data only to workstations in the clinic</a:t>
            </a:r>
            <a:endParaRPr lang="en-US" dirty="0">
              <a:effectLst/>
            </a:endParaRPr>
          </a:p>
          <a:p>
            <a:pPr lvl="0">
              <a:spcAft>
                <a:spcPts val="600"/>
              </a:spcAft>
            </a:pPr>
            <a:r>
              <a:rPr lang="en-US" dirty="0" smtClean="0">
                <a:effectLst/>
              </a:rPr>
              <a:t>Strict e-mail policies</a:t>
            </a:r>
            <a:endParaRPr lang="en-US" dirty="0">
              <a:effectLst/>
            </a:endParaRPr>
          </a:p>
          <a:p>
            <a:pPr>
              <a:spcAft>
                <a:spcPts val="600"/>
              </a:spcAft>
            </a:pPr>
            <a:r>
              <a:rPr lang="en-US" dirty="0">
                <a:effectLst/>
              </a:rPr>
              <a:t>VPN for faculty </a:t>
            </a:r>
            <a:endParaRPr lang="en-US" dirty="0" smtClean="0">
              <a:effectLst/>
            </a:endParaRPr>
          </a:p>
          <a:p>
            <a:pPr>
              <a:spcAft>
                <a:spcPts val="600"/>
              </a:spcAft>
            </a:pPr>
            <a:r>
              <a:rPr lang="en-US" dirty="0" smtClean="0">
                <a:effectLst/>
              </a:rPr>
              <a:t>Separate server for clinical data</a:t>
            </a:r>
            <a:endParaRPr lang="en-US" dirty="0"/>
          </a:p>
        </p:txBody>
      </p:sp>
    </p:spTree>
    <p:extLst>
      <p:ext uri="{BB962C8B-B14F-4D97-AF65-F5344CB8AC3E}">
        <p14:creationId xmlns:p14="http://schemas.microsoft.com/office/powerpoint/2010/main" val="276826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2800" dirty="0"/>
              <a:t>What types of tools, if any does your IT unit provide and support to help secure clinical information</a:t>
            </a:r>
            <a:r>
              <a:rPr lang="en-US" sz="2800" dirty="0" smtClean="0"/>
              <a:t>?  (institutions w/ cloud storage)</a:t>
            </a:r>
            <a:endParaRPr lang="en-US" sz="2800" dirty="0"/>
          </a:p>
        </p:txBody>
      </p:sp>
      <p:sp>
        <p:nvSpPr>
          <p:cNvPr id="6" name="Content Placeholder 5"/>
          <p:cNvSpPr>
            <a:spLocks noGrp="1"/>
          </p:cNvSpPr>
          <p:nvPr>
            <p:ph idx="1"/>
          </p:nvPr>
        </p:nvSpPr>
        <p:spPr>
          <a:xfrm>
            <a:off x="841248" y="2959100"/>
            <a:ext cx="7955280" cy="3388658"/>
          </a:xfrm>
        </p:spPr>
        <p:txBody>
          <a:bodyPr>
            <a:noAutofit/>
          </a:bodyPr>
          <a:lstStyle/>
          <a:p>
            <a:pPr lvl="0">
              <a:spcAft>
                <a:spcPts val="600"/>
              </a:spcAft>
            </a:pPr>
            <a:r>
              <a:rPr lang="en-US" dirty="0" smtClean="0">
                <a:effectLst/>
              </a:rPr>
              <a:t>Encryption (flash drives, laptop HDs)</a:t>
            </a:r>
          </a:p>
          <a:p>
            <a:pPr lvl="0">
              <a:spcAft>
                <a:spcPts val="600"/>
              </a:spcAft>
            </a:pPr>
            <a:r>
              <a:rPr lang="en-US" dirty="0" smtClean="0">
                <a:effectLst/>
              </a:rPr>
              <a:t>Password protection (at file level)</a:t>
            </a:r>
            <a:endParaRPr lang="en-US" dirty="0">
              <a:effectLst/>
            </a:endParaRPr>
          </a:p>
          <a:p>
            <a:pPr lvl="0">
              <a:spcAft>
                <a:spcPts val="600"/>
              </a:spcAft>
            </a:pPr>
            <a:r>
              <a:rPr lang="en-US" dirty="0">
                <a:effectLst/>
              </a:rPr>
              <a:t>Data scanning software </a:t>
            </a:r>
          </a:p>
          <a:p>
            <a:pPr lvl="0">
              <a:spcAft>
                <a:spcPts val="600"/>
              </a:spcAft>
            </a:pPr>
            <a:r>
              <a:rPr lang="en-US" dirty="0" smtClean="0">
                <a:effectLst/>
              </a:rPr>
              <a:t>DLP (data loss prevention) through </a:t>
            </a:r>
            <a:r>
              <a:rPr lang="en-US" dirty="0">
                <a:effectLst/>
              </a:rPr>
              <a:t>McAfee </a:t>
            </a:r>
            <a:endParaRPr lang="en-US" dirty="0" smtClean="0">
              <a:effectLst/>
            </a:endParaRPr>
          </a:p>
          <a:p>
            <a:pPr lvl="0">
              <a:spcAft>
                <a:spcPts val="600"/>
              </a:spcAft>
            </a:pPr>
            <a:r>
              <a:rPr lang="en-US" dirty="0" smtClean="0">
                <a:effectLst/>
              </a:rPr>
              <a:t>Virtualization (Citrix)</a:t>
            </a:r>
            <a:endParaRPr lang="en-US" dirty="0">
              <a:effectLst/>
            </a:endParaRPr>
          </a:p>
          <a:p>
            <a:pPr lvl="0">
              <a:spcAft>
                <a:spcPts val="600"/>
              </a:spcAft>
            </a:pPr>
            <a:r>
              <a:rPr lang="en-US" dirty="0">
                <a:effectLst/>
              </a:rPr>
              <a:t>Secure e-</a:t>
            </a:r>
            <a:r>
              <a:rPr lang="en-US" dirty="0" smtClean="0">
                <a:effectLst/>
              </a:rPr>
              <a:t>mail through middleware</a:t>
            </a:r>
            <a:endParaRPr lang="en-US" dirty="0">
              <a:effectLst/>
            </a:endParaRPr>
          </a:p>
          <a:p>
            <a:pPr lvl="0">
              <a:spcAft>
                <a:spcPts val="600"/>
              </a:spcAft>
            </a:pPr>
            <a:r>
              <a:rPr lang="en-US" dirty="0">
                <a:effectLst/>
              </a:rPr>
              <a:t>Logoff script to remove temp </a:t>
            </a:r>
            <a:r>
              <a:rPr lang="en-US" dirty="0" smtClean="0">
                <a:effectLst/>
              </a:rPr>
              <a:t>files</a:t>
            </a:r>
            <a:endParaRPr lang="en-US" dirty="0">
              <a:effectLst/>
            </a:endParaRPr>
          </a:p>
        </p:txBody>
      </p:sp>
    </p:spTree>
    <p:extLst>
      <p:ext uri="{BB962C8B-B14F-4D97-AF65-F5344CB8AC3E}">
        <p14:creationId xmlns:p14="http://schemas.microsoft.com/office/powerpoint/2010/main" val="4784266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9108" y="1633156"/>
            <a:ext cx="8120450" cy="4712780"/>
          </a:xfrm>
          <a:prstGeom prst="rect">
            <a:avLst/>
          </a:prstGeom>
        </p:spPr>
      </p:pic>
    </p:spTree>
    <p:extLst>
      <p:ext uri="{BB962C8B-B14F-4D97-AF65-F5344CB8AC3E}">
        <p14:creationId xmlns:p14="http://schemas.microsoft.com/office/powerpoint/2010/main" val="10018580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38604" cy="1447800"/>
          </a:xfrm>
        </p:spPr>
        <p:txBody>
          <a:bodyPr/>
          <a:lstStyle/>
          <a:p>
            <a:r>
              <a:rPr lang="en-US" dirty="0" smtClean="0"/>
              <a:t>Information Security Topics</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Organizational and personal risks</a:t>
            </a:r>
          </a:p>
          <a:p>
            <a:r>
              <a:rPr lang="en-US" dirty="0" smtClean="0"/>
              <a:t>Stolen credentials (phishing attempts, malware)</a:t>
            </a:r>
          </a:p>
          <a:p>
            <a:r>
              <a:rPr lang="en-US" dirty="0" smtClean="0"/>
              <a:t>Socially engineered threats</a:t>
            </a:r>
          </a:p>
          <a:p>
            <a:r>
              <a:rPr lang="en-US" dirty="0" smtClean="0"/>
              <a:t>Mobile devices </a:t>
            </a:r>
          </a:p>
          <a:p>
            <a:r>
              <a:rPr lang="en-US" dirty="0" smtClean="0"/>
              <a:t>Physical security</a:t>
            </a:r>
          </a:p>
          <a:p>
            <a:r>
              <a:rPr lang="en-US" dirty="0" smtClean="0"/>
              <a:t>Cloud services</a:t>
            </a:r>
          </a:p>
        </p:txBody>
      </p:sp>
    </p:spTree>
    <p:extLst>
      <p:ext uri="{BB962C8B-B14F-4D97-AF65-F5344CB8AC3E}">
        <p14:creationId xmlns:p14="http://schemas.microsoft.com/office/powerpoint/2010/main" val="5500456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all cloud-providers are created equal – differentiation is crucial!</a:t>
            </a:r>
          </a:p>
          <a:p>
            <a:r>
              <a:rPr lang="en-US" dirty="0" smtClean="0"/>
              <a:t>Educate your users on the various risks</a:t>
            </a:r>
          </a:p>
          <a:p>
            <a:r>
              <a:rPr lang="en-US" dirty="0" smtClean="0"/>
              <a:t>Develop written SOP and security policies</a:t>
            </a:r>
          </a:p>
          <a:p>
            <a:r>
              <a:rPr lang="en-US" dirty="0"/>
              <a:t>Involve your university counsel and security officers</a:t>
            </a:r>
          </a:p>
          <a:p>
            <a:r>
              <a:rPr lang="en-US" dirty="0" smtClean="0"/>
              <a:t>Carefully review SLAs and contracts</a:t>
            </a:r>
          </a:p>
          <a:p>
            <a:r>
              <a:rPr lang="en-US" dirty="0" smtClean="0"/>
              <a:t>Backup your data</a:t>
            </a:r>
            <a:endParaRPr lang="en-US" dirty="0"/>
          </a:p>
        </p:txBody>
      </p:sp>
    </p:spTree>
    <p:extLst>
      <p:ext uri="{BB962C8B-B14F-4D97-AF65-F5344CB8AC3E}">
        <p14:creationId xmlns:p14="http://schemas.microsoft.com/office/powerpoint/2010/main" val="1516721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Resources</a:t>
            </a:r>
            <a:endParaRPr lang="en-US" dirty="0"/>
          </a:p>
        </p:txBody>
      </p:sp>
      <p:sp>
        <p:nvSpPr>
          <p:cNvPr id="3" name="Content Placeholder 2"/>
          <p:cNvSpPr>
            <a:spLocks noGrp="1"/>
          </p:cNvSpPr>
          <p:nvPr>
            <p:ph idx="1"/>
          </p:nvPr>
        </p:nvSpPr>
        <p:spPr/>
        <p:txBody>
          <a:bodyPr/>
          <a:lstStyle/>
          <a:p>
            <a:r>
              <a:rPr lang="en-US" dirty="0" smtClean="0"/>
              <a:t>Cisco </a:t>
            </a:r>
            <a:r>
              <a:rPr lang="en-US" dirty="0" err="1" smtClean="0"/>
              <a:t>IronPort</a:t>
            </a:r>
            <a:r>
              <a:rPr lang="en-US" dirty="0" smtClean="0"/>
              <a:t> (secure e</a:t>
            </a:r>
            <a:r>
              <a:rPr lang="en-US" dirty="0"/>
              <a:t>-mail) –</a:t>
            </a:r>
            <a:br>
              <a:rPr lang="en-US" dirty="0"/>
            </a:br>
            <a:r>
              <a:rPr lang="en-US" dirty="0">
                <a:hlinkClick r:id="rId3"/>
              </a:rPr>
              <a:t>http://tinyurl.com/</a:t>
            </a:r>
            <a:r>
              <a:rPr lang="en-US" dirty="0" smtClean="0">
                <a:hlinkClick r:id="rId3"/>
              </a:rPr>
              <a:t>n99l36p</a:t>
            </a:r>
            <a:endParaRPr lang="en-US" dirty="0" smtClean="0"/>
          </a:p>
          <a:p>
            <a:r>
              <a:rPr lang="en-US" dirty="0" err="1" smtClean="0"/>
              <a:t>Watchdox</a:t>
            </a:r>
            <a:r>
              <a:rPr lang="en-US" dirty="0"/>
              <a:t> - </a:t>
            </a:r>
            <a:r>
              <a:rPr lang="en-US" dirty="0">
                <a:hlinkClick r:id="rId4"/>
              </a:rPr>
              <a:t>http://www2.watchdox.com</a:t>
            </a:r>
            <a:r>
              <a:rPr lang="en-US" dirty="0" smtClean="0">
                <a:hlinkClick r:id="rId4"/>
              </a:rPr>
              <a:t>/</a:t>
            </a:r>
            <a:endParaRPr lang="en-US" dirty="0" smtClean="0"/>
          </a:p>
          <a:p>
            <a:r>
              <a:rPr lang="en-US" dirty="0" smtClean="0"/>
              <a:t>Citrix </a:t>
            </a:r>
            <a:r>
              <a:rPr lang="en-US" dirty="0" err="1" smtClean="0"/>
              <a:t>ShareFile</a:t>
            </a:r>
            <a:r>
              <a:rPr lang="en-US" dirty="0"/>
              <a:t> – </a:t>
            </a:r>
            <a:r>
              <a:rPr lang="en-US" dirty="0" smtClean="0">
                <a:hlinkClick r:id="rId5"/>
              </a:rPr>
              <a:t>http</a:t>
            </a:r>
            <a:r>
              <a:rPr lang="en-US" dirty="0">
                <a:hlinkClick r:id="rId5"/>
              </a:rPr>
              <a:t>://</a:t>
            </a:r>
            <a:r>
              <a:rPr lang="en-US" dirty="0" smtClean="0">
                <a:hlinkClick r:id="rId5"/>
              </a:rPr>
              <a:t>www.sharefile.com</a:t>
            </a:r>
            <a:endParaRPr lang="en-US" dirty="0" smtClean="0"/>
          </a:p>
          <a:p>
            <a:r>
              <a:rPr lang="en-US" dirty="0" smtClean="0"/>
              <a:t>Apple Forum (scripting temp </a:t>
            </a:r>
            <a:r>
              <a:rPr lang="en-US" dirty="0"/>
              <a:t>file removal) –</a:t>
            </a:r>
            <a:br>
              <a:rPr lang="en-US" dirty="0"/>
            </a:br>
            <a:r>
              <a:rPr lang="en-US" dirty="0">
                <a:hlinkClick r:id="rId6"/>
              </a:rPr>
              <a:t>http://tinyurl.com/</a:t>
            </a:r>
            <a:r>
              <a:rPr lang="en-US" dirty="0" smtClean="0">
                <a:hlinkClick r:id="rId6"/>
              </a:rPr>
              <a:t>l8vk7pg</a:t>
            </a:r>
            <a:endParaRPr lang="en-US" dirty="0" smtClean="0"/>
          </a:p>
          <a:p>
            <a:pPr marL="0" indent="0">
              <a:buNone/>
            </a:pPr>
            <a:endParaRPr lang="en-US" dirty="0"/>
          </a:p>
        </p:txBody>
      </p:sp>
    </p:spTree>
    <p:extLst>
      <p:ext uri="{BB962C8B-B14F-4D97-AF65-F5344CB8AC3E}">
        <p14:creationId xmlns:p14="http://schemas.microsoft.com/office/powerpoint/2010/main" val="1169945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Doug Edmunds </a:t>
            </a:r>
            <a:r>
              <a:rPr lang="en-US" dirty="0">
                <a:hlinkClick r:id="rId3"/>
              </a:rPr>
              <a:t>edmunds@unc.edu</a:t>
            </a:r>
            <a:endParaRPr lang="en-US" dirty="0"/>
          </a:p>
          <a:p>
            <a:r>
              <a:rPr lang="en-US" dirty="0"/>
              <a:t>Patty Furukawa </a:t>
            </a:r>
            <a:r>
              <a:rPr lang="en-US" dirty="0">
                <a:hlinkClick r:id="rId4"/>
              </a:rPr>
              <a:t>pfurukawa@law.uci.edu</a:t>
            </a:r>
            <a:endParaRPr lang="en-US" dirty="0"/>
          </a:p>
          <a:p>
            <a:pPr marL="0" indent="0">
              <a:buNone/>
            </a:pPr>
            <a:endParaRPr lang="en-US" dirty="0"/>
          </a:p>
        </p:txBody>
      </p:sp>
    </p:spTree>
    <p:extLst>
      <p:ext uri="{BB962C8B-B14F-4D97-AF65-F5344CB8AC3E}">
        <p14:creationId xmlns:p14="http://schemas.microsoft.com/office/powerpoint/2010/main" val="5105752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Irvine School of Law</a:t>
            </a:r>
            <a:endParaRPr lang="en-US" dirty="0"/>
          </a:p>
        </p:txBody>
      </p:sp>
      <p:sp>
        <p:nvSpPr>
          <p:cNvPr id="3" name="Content Placeholder 2"/>
          <p:cNvSpPr>
            <a:spLocks noGrp="1"/>
          </p:cNvSpPr>
          <p:nvPr>
            <p:ph idx="1"/>
          </p:nvPr>
        </p:nvSpPr>
        <p:spPr/>
        <p:txBody>
          <a:bodyPr/>
          <a:lstStyle/>
          <a:p>
            <a:r>
              <a:rPr lang="en-US" sz="2800" dirty="0" smtClean="0"/>
              <a:t>Founded in 2009</a:t>
            </a:r>
          </a:p>
          <a:p>
            <a:r>
              <a:rPr lang="en-US" sz="2800" dirty="0"/>
              <a:t>Clinical program began in Fall </a:t>
            </a:r>
            <a:r>
              <a:rPr lang="en-US" sz="2800" dirty="0" smtClean="0"/>
              <a:t>2011</a:t>
            </a:r>
          </a:p>
          <a:p>
            <a:r>
              <a:rPr lang="en-US" sz="2800" dirty="0" smtClean="0"/>
              <a:t>Deployed Time Matters in Spring 2012</a:t>
            </a:r>
          </a:p>
          <a:p>
            <a:r>
              <a:rPr lang="en-US" sz="2800" dirty="0" smtClean="0"/>
              <a:t>Switched to Clio in Fall 2012</a:t>
            </a:r>
            <a:endParaRPr lang="en-US" sz="2800" dirty="0"/>
          </a:p>
        </p:txBody>
      </p:sp>
    </p:spTree>
    <p:extLst>
      <p:ext uri="{BB962C8B-B14F-4D97-AF65-F5344CB8AC3E}">
        <p14:creationId xmlns:p14="http://schemas.microsoft.com/office/powerpoint/2010/main" val="222215685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8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8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Year 2012-2013</a:t>
            </a:r>
            <a:endParaRPr lang="en-US" dirty="0"/>
          </a:p>
        </p:txBody>
      </p:sp>
      <p:sp>
        <p:nvSpPr>
          <p:cNvPr id="3" name="Content Placeholder 2"/>
          <p:cNvSpPr>
            <a:spLocks noGrp="1"/>
          </p:cNvSpPr>
          <p:nvPr>
            <p:ph idx="1"/>
          </p:nvPr>
        </p:nvSpPr>
        <p:spPr/>
        <p:txBody>
          <a:bodyPr>
            <a:normAutofit lnSpcReduction="10000"/>
          </a:bodyPr>
          <a:lstStyle/>
          <a:p>
            <a:r>
              <a:rPr lang="en-US" dirty="0"/>
              <a:t>5</a:t>
            </a:r>
            <a:r>
              <a:rPr lang="en-US" dirty="0" smtClean="0"/>
              <a:t> clinics – “firm” policy for information security</a:t>
            </a:r>
          </a:p>
          <a:p>
            <a:r>
              <a:rPr lang="en-US" dirty="0"/>
              <a:t>4</a:t>
            </a:r>
            <a:r>
              <a:rPr lang="en-US" dirty="0" smtClean="0"/>
              <a:t> clinics – not under our “firm” policy</a:t>
            </a:r>
          </a:p>
          <a:p>
            <a:r>
              <a:rPr lang="en-US" dirty="0" smtClean="0"/>
              <a:t>Approximately 140 students</a:t>
            </a:r>
          </a:p>
          <a:p>
            <a:r>
              <a:rPr lang="en-US" dirty="0"/>
              <a:t>8</a:t>
            </a:r>
            <a:r>
              <a:rPr lang="en-US" dirty="0" smtClean="0"/>
              <a:t> full-time faculty</a:t>
            </a:r>
          </a:p>
          <a:p>
            <a:r>
              <a:rPr lang="en-US" dirty="0" smtClean="0"/>
              <a:t>7 adjunct faculty</a:t>
            </a:r>
          </a:p>
          <a:p>
            <a:r>
              <a:rPr lang="en-US" dirty="0"/>
              <a:t>1</a:t>
            </a:r>
            <a:r>
              <a:rPr lang="en-US" dirty="0" smtClean="0"/>
              <a:t> clinic administrator</a:t>
            </a:r>
            <a:endParaRPr lang="en-US" dirty="0"/>
          </a:p>
        </p:txBody>
      </p:sp>
    </p:spTree>
    <p:extLst>
      <p:ext uri="{BB962C8B-B14F-4D97-AF65-F5344CB8AC3E}">
        <p14:creationId xmlns:p14="http://schemas.microsoft.com/office/powerpoint/2010/main" val="240554999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2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4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7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8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 School of Law</a:t>
            </a:r>
            <a:endParaRPr lang="en-US" dirty="0"/>
          </a:p>
        </p:txBody>
      </p:sp>
      <p:sp>
        <p:nvSpPr>
          <p:cNvPr id="3" name="Content Placeholder 2"/>
          <p:cNvSpPr>
            <a:spLocks noGrp="1"/>
          </p:cNvSpPr>
          <p:nvPr>
            <p:ph idx="1"/>
          </p:nvPr>
        </p:nvSpPr>
        <p:spPr/>
        <p:txBody>
          <a:bodyPr/>
          <a:lstStyle/>
          <a:p>
            <a:r>
              <a:rPr lang="en-US" dirty="0" smtClean="0"/>
              <a:t>Founded in 1845</a:t>
            </a:r>
          </a:p>
          <a:p>
            <a:r>
              <a:rPr lang="en-US" dirty="0" smtClean="0"/>
              <a:t>Clinical program optional for 3Ls</a:t>
            </a:r>
          </a:p>
          <a:p>
            <a:r>
              <a:rPr lang="en-US" dirty="0" smtClean="0"/>
              <a:t>Case Master used circa 1999-2005</a:t>
            </a:r>
          </a:p>
          <a:p>
            <a:r>
              <a:rPr lang="en-US" dirty="0" smtClean="0"/>
              <a:t>Time Matters used from </a:t>
            </a:r>
            <a:r>
              <a:rPr lang="fr-FR" dirty="0" smtClean="0"/>
              <a:t>20</a:t>
            </a:r>
            <a:r>
              <a:rPr lang="en-US" dirty="0" smtClean="0"/>
              <a:t>05 – 2011 (fall)</a:t>
            </a:r>
          </a:p>
          <a:p>
            <a:r>
              <a:rPr lang="en-US" dirty="0" smtClean="0"/>
              <a:t>Clio deployed fall 2011</a:t>
            </a:r>
          </a:p>
          <a:p>
            <a:endParaRPr lang="en-US" dirty="0"/>
          </a:p>
        </p:txBody>
      </p:sp>
    </p:spTree>
    <p:extLst>
      <p:ext uri="{BB962C8B-B14F-4D97-AF65-F5344CB8AC3E}">
        <p14:creationId xmlns:p14="http://schemas.microsoft.com/office/powerpoint/2010/main" val="44775941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Year 2012-2013</a:t>
            </a:r>
            <a:endParaRPr lang="en-US" dirty="0"/>
          </a:p>
        </p:txBody>
      </p:sp>
      <p:sp>
        <p:nvSpPr>
          <p:cNvPr id="3" name="Content Placeholder 2"/>
          <p:cNvSpPr>
            <a:spLocks noGrp="1"/>
          </p:cNvSpPr>
          <p:nvPr>
            <p:ph idx="1"/>
          </p:nvPr>
        </p:nvSpPr>
        <p:spPr/>
        <p:txBody>
          <a:bodyPr/>
          <a:lstStyle/>
          <a:p>
            <a:r>
              <a:rPr lang="en-US" dirty="0" smtClean="0"/>
              <a:t>6 clinics all operating under same “firm” policies</a:t>
            </a:r>
          </a:p>
          <a:p>
            <a:r>
              <a:rPr lang="en-US" dirty="0" smtClean="0"/>
              <a:t>1 center for civil rights, non-clinical, needs vary</a:t>
            </a:r>
          </a:p>
          <a:p>
            <a:r>
              <a:rPr lang="en-US" dirty="0" smtClean="0"/>
              <a:t>Approximately 70 students (only 3Ls)</a:t>
            </a:r>
          </a:p>
          <a:p>
            <a:r>
              <a:rPr lang="en-US" dirty="0" smtClean="0"/>
              <a:t>8 full-time faculty</a:t>
            </a:r>
          </a:p>
          <a:p>
            <a:r>
              <a:rPr lang="en-US" dirty="0" smtClean="0"/>
              <a:t>3 full-time staff</a:t>
            </a:r>
          </a:p>
          <a:p>
            <a:endParaRPr lang="en-US" dirty="0" smtClean="0"/>
          </a:p>
          <a:p>
            <a:endParaRPr lang="en-US" dirty="0"/>
          </a:p>
        </p:txBody>
      </p:sp>
    </p:spTree>
    <p:extLst>
      <p:ext uri="{BB962C8B-B14F-4D97-AF65-F5344CB8AC3E}">
        <p14:creationId xmlns:p14="http://schemas.microsoft.com/office/powerpoint/2010/main" val="86506944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31237"/>
            <a:ext cx="7716837" cy="1447800"/>
          </a:xfrm>
        </p:spPr>
        <p:txBody>
          <a:bodyPr/>
          <a:lstStyle/>
          <a:p>
            <a:r>
              <a:rPr lang="en-US" dirty="0" smtClean="0"/>
              <a:t>Survey Results</a:t>
            </a:r>
            <a:endParaRPr lang="en-US" dirty="0"/>
          </a:p>
        </p:txBody>
      </p:sp>
      <p:sp>
        <p:nvSpPr>
          <p:cNvPr id="8" name="Content Placeholder 7"/>
          <p:cNvSpPr>
            <a:spLocks noGrp="1"/>
          </p:cNvSpPr>
          <p:nvPr>
            <p:ph idx="1"/>
          </p:nvPr>
        </p:nvSpPr>
        <p:spPr/>
        <p:txBody>
          <a:bodyPr/>
          <a:lstStyle/>
          <a:p>
            <a:r>
              <a:rPr lang="en-US" dirty="0" smtClean="0"/>
              <a:t>Conducted via Teknoids listserv – May 2013</a:t>
            </a:r>
          </a:p>
          <a:p>
            <a:r>
              <a:rPr lang="en-US" dirty="0" smtClean="0"/>
              <a:t>Responses from most US geographic regions + 1 from Canada</a:t>
            </a:r>
          </a:p>
          <a:p>
            <a:r>
              <a:rPr lang="en-US" dirty="0" smtClean="0"/>
              <a:t>Indicative of hesitation toward a move to the cloud</a:t>
            </a:r>
          </a:p>
          <a:p>
            <a:r>
              <a:rPr lang="en-US" dirty="0" smtClean="0"/>
              <a:t>Concerns mainly about data control</a:t>
            </a:r>
            <a:endParaRPr lang="en-US" dirty="0"/>
          </a:p>
        </p:txBody>
      </p:sp>
    </p:spTree>
    <p:extLst>
      <p:ext uri="{BB962C8B-B14F-4D97-AF65-F5344CB8AC3E}">
        <p14:creationId xmlns:p14="http://schemas.microsoft.com/office/powerpoint/2010/main" val="34795101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anim calcmode="lin" valueType="num">
                                      <p:cBhvr>
                                        <p:cTn id="8"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35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37" presetClass="entr" presetSubtype="0"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500"/>
                                        <p:tgtEl>
                                          <p:spTgt spid="8">
                                            <p:txEl>
                                              <p:pRg st="1" end="1"/>
                                            </p:txEl>
                                          </p:spTgt>
                                        </p:tgtEl>
                                      </p:cBhvr>
                                    </p:animEffect>
                                    <p:anim calcmode="lin" valueType="num">
                                      <p:cBhvr>
                                        <p:cTn id="15"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35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7" dur="150" accel="100000" fill="hold">
                                          <p:stCondLst>
                                            <p:cond delay="135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500"/>
                                        <p:tgtEl>
                                          <p:spTgt spid="8">
                                            <p:txEl>
                                              <p:pRg st="2" end="2"/>
                                            </p:txEl>
                                          </p:spTgt>
                                        </p:tgtEl>
                                      </p:cBhvr>
                                    </p:animEffect>
                                    <p:anim calcmode="lin" valueType="num">
                                      <p:cBhvr>
                                        <p:cTn id="22"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35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4" dur="150" accel="100000" fill="hold">
                                          <p:stCondLst>
                                            <p:cond delay="135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4500"/>
                            </p:stCondLst>
                            <p:childTnLst>
                              <p:par>
                                <p:cTn id="26" presetID="37"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500"/>
                                        <p:tgtEl>
                                          <p:spTgt spid="8">
                                            <p:txEl>
                                              <p:pRg st="3" end="3"/>
                                            </p:txEl>
                                          </p:spTgt>
                                        </p:tgtEl>
                                      </p:cBhvr>
                                    </p:animEffect>
                                    <p:anim calcmode="lin" valueType="num">
                                      <p:cBhvr>
                                        <p:cTn id="29"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35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1" dur="150" accel="100000" fill="hold">
                                          <p:stCondLst>
                                            <p:cond delay="135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Data Are Sto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45" y="1383923"/>
            <a:ext cx="7269960" cy="4486417"/>
          </a:xfrm>
          <a:prstGeom prst="rect">
            <a:avLst/>
          </a:prstGeom>
        </p:spPr>
      </p:pic>
    </p:spTree>
    <p:extLst>
      <p:ext uri="{BB962C8B-B14F-4D97-AF65-F5344CB8AC3E}">
        <p14:creationId xmlns:p14="http://schemas.microsoft.com/office/powerpoint/2010/main" val="35879909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icies in 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50" y="1739899"/>
            <a:ext cx="7930871" cy="3701073"/>
          </a:xfrm>
          <a:prstGeom prst="rect">
            <a:avLst/>
          </a:prstGeom>
        </p:spPr>
      </p:pic>
    </p:spTree>
    <p:extLst>
      <p:ext uri="{BB962C8B-B14F-4D97-AF65-F5344CB8AC3E}">
        <p14:creationId xmlns:p14="http://schemas.microsoft.com/office/powerpoint/2010/main" val="28977263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hibited Provid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55" y="1638299"/>
            <a:ext cx="7092764" cy="4246623"/>
          </a:xfrm>
          <a:prstGeom prst="rect">
            <a:avLst/>
          </a:prstGeom>
        </p:spPr>
      </p:pic>
    </p:spTree>
    <p:extLst>
      <p:ext uri="{BB962C8B-B14F-4D97-AF65-F5344CB8AC3E}">
        <p14:creationId xmlns:p14="http://schemas.microsoft.com/office/powerpoint/2010/main" val="194318367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2173</Words>
  <Application>Microsoft Office PowerPoint</Application>
  <PresentationFormat>On-screen Show (4:3)</PresentationFormat>
  <Paragraphs>255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Sky</vt:lpstr>
      <vt:lpstr>Challenges of Securing Clinical Data in a Cloud-centric World</vt:lpstr>
      <vt:lpstr>UC Irvine School of Law</vt:lpstr>
      <vt:lpstr>Academic Year 2012-2013</vt:lpstr>
      <vt:lpstr>UNC School of Law</vt:lpstr>
      <vt:lpstr>Academic Year 2012-2013</vt:lpstr>
      <vt:lpstr>Survey Results</vt:lpstr>
      <vt:lpstr>PowerPoint Presentation</vt:lpstr>
      <vt:lpstr>PowerPoint Presentation</vt:lpstr>
      <vt:lpstr>PowerPoint Presentation</vt:lpstr>
      <vt:lpstr>PowerPoint Presentation</vt:lpstr>
      <vt:lpstr>PowerPoint Presentation</vt:lpstr>
      <vt:lpstr>Do you have any formal procedures in place to monitor how clinical data are being stored?</vt:lpstr>
      <vt:lpstr>What types of tools, if any does your IT unit provide and support to help secure clinical information?  (institutions w/ local storage)</vt:lpstr>
      <vt:lpstr>What types of tools, if any does your IT unit provide and support to help secure clinical information?  (institutions w/ cloud storage)</vt:lpstr>
      <vt:lpstr>PowerPoint Presentation</vt:lpstr>
      <vt:lpstr>Information Security Topics</vt:lpstr>
      <vt:lpstr>Best Practices</vt:lpstr>
      <vt:lpstr>References &amp;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Securing Clinical Data in a Cloud-centric World</dc:title>
  <cp:lastModifiedBy>Patty Furukawa</cp:lastModifiedBy>
  <cp:revision>62</cp:revision>
  <cp:lastPrinted>2013-06-11T19:42:21Z</cp:lastPrinted>
  <dcterms:modified xsi:type="dcterms:W3CDTF">2013-06-17T17:58:02Z</dcterms:modified>
</cp:coreProperties>
</file>